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 id="2147483839" r:id="rId2"/>
    <p:sldMasterId id="2147483872" r:id="rId3"/>
    <p:sldMasterId id="2147483919" r:id="rId4"/>
    <p:sldMasterId id="2147483936" r:id="rId5"/>
    <p:sldMasterId id="2147484014" r:id="rId6"/>
    <p:sldMasterId id="2147484044" r:id="rId7"/>
  </p:sldMasterIdLst>
  <p:notesMasterIdLst>
    <p:notesMasterId r:id="rId55"/>
  </p:notesMasterIdLst>
  <p:handoutMasterIdLst>
    <p:handoutMasterId r:id="rId56"/>
  </p:handoutMasterIdLst>
  <p:sldIdLst>
    <p:sldId id="334" r:id="rId8"/>
    <p:sldId id="335" r:id="rId9"/>
    <p:sldId id="489" r:id="rId10"/>
    <p:sldId id="479" r:id="rId11"/>
    <p:sldId id="416" r:id="rId12"/>
    <p:sldId id="404" r:id="rId13"/>
    <p:sldId id="484" r:id="rId14"/>
    <p:sldId id="443" r:id="rId15"/>
    <p:sldId id="480" r:id="rId16"/>
    <p:sldId id="455" r:id="rId17"/>
    <p:sldId id="338" r:id="rId18"/>
    <p:sldId id="492" r:id="rId19"/>
    <p:sldId id="360" r:id="rId20"/>
    <p:sldId id="485" r:id="rId21"/>
    <p:sldId id="451" r:id="rId22"/>
    <p:sldId id="486" r:id="rId23"/>
    <p:sldId id="363" r:id="rId24"/>
    <p:sldId id="366" r:id="rId25"/>
    <p:sldId id="423" r:id="rId26"/>
    <p:sldId id="481" r:id="rId27"/>
    <p:sldId id="487" r:id="rId28"/>
    <p:sldId id="377" r:id="rId29"/>
    <p:sldId id="447" r:id="rId30"/>
    <p:sldId id="448" r:id="rId31"/>
    <p:sldId id="386" r:id="rId32"/>
    <p:sldId id="491" r:id="rId33"/>
    <p:sldId id="436" r:id="rId34"/>
    <p:sldId id="418" r:id="rId35"/>
    <p:sldId id="359" r:id="rId36"/>
    <p:sldId id="474" r:id="rId37"/>
    <p:sldId id="460" r:id="rId38"/>
    <p:sldId id="461" r:id="rId39"/>
    <p:sldId id="477" r:id="rId40"/>
    <p:sldId id="488" r:id="rId41"/>
    <p:sldId id="468" r:id="rId42"/>
    <p:sldId id="429" r:id="rId43"/>
    <p:sldId id="493" r:id="rId44"/>
    <p:sldId id="469" r:id="rId45"/>
    <p:sldId id="441" r:id="rId46"/>
    <p:sldId id="446" r:id="rId47"/>
    <p:sldId id="470" r:id="rId48"/>
    <p:sldId id="471" r:id="rId49"/>
    <p:sldId id="472" r:id="rId50"/>
    <p:sldId id="490" r:id="rId51"/>
    <p:sldId id="465" r:id="rId52"/>
    <p:sldId id="466" r:id="rId53"/>
    <p:sldId id="368" r:id="rId54"/>
  </p:sldIdLst>
  <p:sldSz cx="9144000" cy="6858000" type="screen4x3"/>
  <p:notesSz cx="10231438" cy="7102475"/>
  <p:defaultTextStyle>
    <a:defPPr>
      <a:defRPr lang="zh-CN"/>
    </a:defPPr>
    <a:lvl1pPr algn="l" rtl="0" fontAlgn="base">
      <a:spcBef>
        <a:spcPct val="0"/>
      </a:spcBef>
      <a:spcAft>
        <a:spcPct val="0"/>
      </a:spcAft>
      <a:defRPr kumimoji="1" kern="1200">
        <a:solidFill>
          <a:schemeClr val="tx1"/>
        </a:solidFill>
        <a:latin typeface="Calibri" pitchFamily="34" charset="0"/>
        <a:ea typeface="ヒラギノ角ゴ Pro W3" pitchFamily="125" charset="-122"/>
        <a:cs typeface="+mn-cs"/>
      </a:defRPr>
    </a:lvl1pPr>
    <a:lvl2pPr marL="457200" algn="l" rtl="0" fontAlgn="base">
      <a:spcBef>
        <a:spcPct val="0"/>
      </a:spcBef>
      <a:spcAft>
        <a:spcPct val="0"/>
      </a:spcAft>
      <a:defRPr kumimoji="1" kern="1200">
        <a:solidFill>
          <a:schemeClr val="tx1"/>
        </a:solidFill>
        <a:latin typeface="Calibri" pitchFamily="34" charset="0"/>
        <a:ea typeface="ヒラギノ角ゴ Pro W3" pitchFamily="125" charset="-122"/>
        <a:cs typeface="+mn-cs"/>
      </a:defRPr>
    </a:lvl2pPr>
    <a:lvl3pPr marL="914400" algn="l" rtl="0" fontAlgn="base">
      <a:spcBef>
        <a:spcPct val="0"/>
      </a:spcBef>
      <a:spcAft>
        <a:spcPct val="0"/>
      </a:spcAft>
      <a:defRPr kumimoji="1" kern="1200">
        <a:solidFill>
          <a:schemeClr val="tx1"/>
        </a:solidFill>
        <a:latin typeface="Calibri" pitchFamily="34" charset="0"/>
        <a:ea typeface="ヒラギノ角ゴ Pro W3" pitchFamily="125" charset="-122"/>
        <a:cs typeface="+mn-cs"/>
      </a:defRPr>
    </a:lvl3pPr>
    <a:lvl4pPr marL="1371600" algn="l" rtl="0" fontAlgn="base">
      <a:spcBef>
        <a:spcPct val="0"/>
      </a:spcBef>
      <a:spcAft>
        <a:spcPct val="0"/>
      </a:spcAft>
      <a:defRPr kumimoji="1" kern="1200">
        <a:solidFill>
          <a:schemeClr val="tx1"/>
        </a:solidFill>
        <a:latin typeface="Calibri" pitchFamily="34" charset="0"/>
        <a:ea typeface="ヒラギノ角ゴ Pro W3" pitchFamily="125" charset="-122"/>
        <a:cs typeface="+mn-cs"/>
      </a:defRPr>
    </a:lvl4pPr>
    <a:lvl5pPr marL="1828800" algn="l" rtl="0" fontAlgn="base">
      <a:spcBef>
        <a:spcPct val="0"/>
      </a:spcBef>
      <a:spcAft>
        <a:spcPct val="0"/>
      </a:spcAft>
      <a:defRPr kumimoji="1" kern="1200">
        <a:solidFill>
          <a:schemeClr val="tx1"/>
        </a:solidFill>
        <a:latin typeface="Calibri" pitchFamily="34" charset="0"/>
        <a:ea typeface="ヒラギノ角ゴ Pro W3" pitchFamily="125" charset="-122"/>
        <a:cs typeface="+mn-cs"/>
      </a:defRPr>
    </a:lvl5pPr>
    <a:lvl6pPr marL="2286000" algn="l" defTabSz="914400" rtl="0" eaLnBrk="1" latinLnBrk="0" hangingPunct="1">
      <a:defRPr kumimoji="1" kern="1200">
        <a:solidFill>
          <a:schemeClr val="tx1"/>
        </a:solidFill>
        <a:latin typeface="Calibri" pitchFamily="34" charset="0"/>
        <a:ea typeface="ヒラギノ角ゴ Pro W3" pitchFamily="125" charset="-122"/>
        <a:cs typeface="+mn-cs"/>
      </a:defRPr>
    </a:lvl6pPr>
    <a:lvl7pPr marL="2743200" algn="l" defTabSz="914400" rtl="0" eaLnBrk="1" latinLnBrk="0" hangingPunct="1">
      <a:defRPr kumimoji="1" kern="1200">
        <a:solidFill>
          <a:schemeClr val="tx1"/>
        </a:solidFill>
        <a:latin typeface="Calibri" pitchFamily="34" charset="0"/>
        <a:ea typeface="ヒラギノ角ゴ Pro W3" pitchFamily="125" charset="-122"/>
        <a:cs typeface="+mn-cs"/>
      </a:defRPr>
    </a:lvl7pPr>
    <a:lvl8pPr marL="3200400" algn="l" defTabSz="914400" rtl="0" eaLnBrk="1" latinLnBrk="0" hangingPunct="1">
      <a:defRPr kumimoji="1" kern="1200">
        <a:solidFill>
          <a:schemeClr val="tx1"/>
        </a:solidFill>
        <a:latin typeface="Calibri" pitchFamily="34" charset="0"/>
        <a:ea typeface="ヒラギノ角ゴ Pro W3" pitchFamily="125" charset="-122"/>
        <a:cs typeface="+mn-cs"/>
      </a:defRPr>
    </a:lvl8pPr>
    <a:lvl9pPr marL="3657600" algn="l" defTabSz="914400" rtl="0" eaLnBrk="1" latinLnBrk="0" hangingPunct="1">
      <a:defRPr kumimoji="1" kern="1200">
        <a:solidFill>
          <a:schemeClr val="tx1"/>
        </a:solidFill>
        <a:latin typeface="Calibri" pitchFamily="34" charset="0"/>
        <a:ea typeface="ヒラギノ角ゴ Pro W3" pitchFamily="125"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7">
          <p15:clr>
            <a:srgbClr val="A4A3A4"/>
          </p15:clr>
        </p15:guide>
        <p15:guide id="2" pos="322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Li" initials="RL" lastIdx="2" clrIdx="0">
    <p:extLst>
      <p:ext uri="{19B8F6BF-5375-455C-9EA6-DF929625EA0E}">
        <p15:presenceInfo xmlns:p15="http://schemas.microsoft.com/office/powerpoint/2012/main" userId="6eeb1037d68e1c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A163"/>
    <a:srgbClr val="5844AE"/>
    <a:srgbClr val="FE6E02"/>
    <a:srgbClr val="903DB5"/>
    <a:srgbClr val="9B5F97"/>
    <a:srgbClr val="205E35"/>
    <a:srgbClr val="4C628F"/>
    <a:srgbClr val="262626"/>
    <a:srgbClr val="4040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243" autoAdjust="0"/>
  </p:normalViewPr>
  <p:slideViewPr>
    <p:cSldViewPr snapToGrid="0">
      <p:cViewPr varScale="1">
        <p:scale>
          <a:sx n="91" d="100"/>
          <a:sy n="91" d="100"/>
        </p:scale>
        <p:origin x="1218" y="78"/>
      </p:cViewPr>
      <p:guideLst>
        <p:guide orient="horz" pos="2160"/>
        <p:guide pos="2880"/>
      </p:guideLst>
    </p:cSldViewPr>
  </p:slid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55" d="100"/>
          <a:sy n="55" d="100"/>
        </p:scale>
        <p:origin x="-1878" y="-90"/>
      </p:cViewPr>
      <p:guideLst>
        <p:guide orient="horz" pos="2237"/>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3.e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75.e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433623" cy="355124"/>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5795448" y="0"/>
            <a:ext cx="4433623" cy="355124"/>
          </a:xfrm>
          <a:prstGeom prst="rect">
            <a:avLst/>
          </a:prstGeom>
        </p:spPr>
        <p:txBody>
          <a:bodyPr vert="horz" lIns="99048" tIns="49524" rIns="99048" bIns="49524" rtlCol="0"/>
          <a:lstStyle>
            <a:lvl1pPr algn="r">
              <a:defRPr sz="1300"/>
            </a:lvl1pPr>
          </a:lstStyle>
          <a:p>
            <a:fld id="{D83F17F7-8846-480B-9578-BC9CE7468C0A}" type="datetimeFigureOut">
              <a:rPr lang="zh-CN" altLang="en-US" smtClean="0"/>
              <a:pPr/>
              <a:t>2019/6/5</a:t>
            </a:fld>
            <a:endParaRPr lang="zh-CN" altLang="en-US"/>
          </a:p>
        </p:txBody>
      </p:sp>
      <p:sp>
        <p:nvSpPr>
          <p:cNvPr id="4" name="页脚占位符 3"/>
          <p:cNvSpPr>
            <a:spLocks noGrp="1"/>
          </p:cNvSpPr>
          <p:nvPr>
            <p:ph type="ftr" sz="quarter" idx="2"/>
          </p:nvPr>
        </p:nvSpPr>
        <p:spPr>
          <a:xfrm>
            <a:off x="1" y="6746118"/>
            <a:ext cx="4433623" cy="355124"/>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5795448" y="6746118"/>
            <a:ext cx="4433623" cy="355124"/>
          </a:xfrm>
          <a:prstGeom prst="rect">
            <a:avLst/>
          </a:prstGeom>
        </p:spPr>
        <p:txBody>
          <a:bodyPr vert="horz" lIns="99048" tIns="49524" rIns="99048" bIns="49524" rtlCol="0" anchor="b"/>
          <a:lstStyle>
            <a:lvl1pPr algn="r">
              <a:defRPr sz="1300"/>
            </a:lvl1pPr>
          </a:lstStyle>
          <a:p>
            <a:fld id="{5A2D002E-0345-43C6-A86A-66F4E8AD1C7F}" type="slidenum">
              <a:rPr lang="zh-CN" altLang="en-US" smtClean="0"/>
              <a:pPr/>
              <a:t>‹#›</a:t>
            </a:fld>
            <a:endParaRPr lang="zh-CN" altLang="en-US"/>
          </a:p>
        </p:txBody>
      </p:sp>
    </p:spTree>
    <p:extLst>
      <p:ext uri="{BB962C8B-B14F-4D97-AF65-F5344CB8AC3E}">
        <p14:creationId xmlns:p14="http://schemas.microsoft.com/office/powerpoint/2010/main" val="40099306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433623" cy="356357"/>
          </a:xfrm>
          <a:prstGeom prst="rect">
            <a:avLst/>
          </a:prstGeom>
        </p:spPr>
        <p:txBody>
          <a:bodyPr vert="horz" lIns="99048" tIns="49524" rIns="99048" bIns="49524" rtlCol="0"/>
          <a:lstStyle>
            <a:lvl1pPr algn="l" fontAlgn="auto">
              <a:spcBef>
                <a:spcPts val="0"/>
              </a:spcBef>
              <a:spcAft>
                <a:spcPts val="0"/>
              </a:spcAft>
              <a:defRPr kumimoji="0" sz="1300">
                <a:latin typeface="+mn-lt"/>
                <a:ea typeface="+mn-ea"/>
              </a:defRPr>
            </a:lvl1pPr>
          </a:lstStyle>
          <a:p>
            <a:pPr>
              <a:defRPr/>
            </a:pPr>
            <a:endParaRPr lang="zh-CN" altLang="en-US"/>
          </a:p>
        </p:txBody>
      </p:sp>
      <p:sp>
        <p:nvSpPr>
          <p:cNvPr id="3" name="日期占位符 2"/>
          <p:cNvSpPr>
            <a:spLocks noGrp="1"/>
          </p:cNvSpPr>
          <p:nvPr>
            <p:ph type="dt" idx="1"/>
          </p:nvPr>
        </p:nvSpPr>
        <p:spPr>
          <a:xfrm>
            <a:off x="5795448" y="1"/>
            <a:ext cx="4433623" cy="356357"/>
          </a:xfrm>
          <a:prstGeom prst="rect">
            <a:avLst/>
          </a:prstGeom>
        </p:spPr>
        <p:txBody>
          <a:bodyPr vert="horz" wrap="square" lIns="99048" tIns="49524" rIns="99048" bIns="49524" numCol="1" anchor="t" anchorCtr="0" compatLnSpc="1">
            <a:prstTxWarp prst="textNoShape">
              <a:avLst/>
            </a:prstTxWarp>
          </a:bodyPr>
          <a:lstStyle>
            <a:lvl1pPr algn="r">
              <a:defRPr kumimoji="0" sz="1300">
                <a:ea typeface="宋体" pitchFamily="2" charset="-122"/>
              </a:defRPr>
            </a:lvl1pPr>
          </a:lstStyle>
          <a:p>
            <a:fld id="{68793668-3FDF-4988-9B03-5FF0F866178D}" type="datetimeFigureOut">
              <a:rPr lang="zh-CN" altLang="en-US"/>
              <a:pPr/>
              <a:t>2019/6/5</a:t>
            </a:fld>
            <a:endParaRPr lang="zh-CN" altLang="en-US"/>
          </a:p>
        </p:txBody>
      </p:sp>
      <p:sp>
        <p:nvSpPr>
          <p:cNvPr id="4" name="幻灯片图像占位符 3"/>
          <p:cNvSpPr>
            <a:spLocks noGrp="1" noRot="1" noChangeAspect="1"/>
          </p:cNvSpPr>
          <p:nvPr>
            <p:ph type="sldImg" idx="2"/>
          </p:nvPr>
        </p:nvSpPr>
        <p:spPr>
          <a:xfrm>
            <a:off x="3517900" y="889000"/>
            <a:ext cx="3195638" cy="239553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1023145" y="3418066"/>
            <a:ext cx="8185150" cy="2796600"/>
          </a:xfrm>
          <a:prstGeom prst="rect">
            <a:avLst/>
          </a:prstGeom>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746119"/>
            <a:ext cx="4433623" cy="356357"/>
          </a:xfrm>
          <a:prstGeom prst="rect">
            <a:avLst/>
          </a:prstGeom>
        </p:spPr>
        <p:txBody>
          <a:bodyPr vert="horz" lIns="99048" tIns="49524" rIns="99048" bIns="49524" rtlCol="0" anchor="b"/>
          <a:lstStyle>
            <a:lvl1pPr algn="l" fontAlgn="auto">
              <a:spcBef>
                <a:spcPts val="0"/>
              </a:spcBef>
              <a:spcAft>
                <a:spcPts val="0"/>
              </a:spcAft>
              <a:defRPr kumimoji="0"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795448" y="6746119"/>
            <a:ext cx="4433623" cy="356357"/>
          </a:xfrm>
          <a:prstGeom prst="rect">
            <a:avLst/>
          </a:prstGeom>
        </p:spPr>
        <p:txBody>
          <a:bodyPr vert="horz" wrap="square" lIns="99048" tIns="49524" rIns="99048" bIns="49524" numCol="1" anchor="b" anchorCtr="0" compatLnSpc="1">
            <a:prstTxWarp prst="textNoShape">
              <a:avLst/>
            </a:prstTxWarp>
          </a:bodyPr>
          <a:lstStyle>
            <a:lvl1pPr algn="r">
              <a:defRPr kumimoji="0" sz="1300">
                <a:ea typeface="宋体" pitchFamily="2" charset="-122"/>
              </a:defRPr>
            </a:lvl1pPr>
          </a:lstStyle>
          <a:p>
            <a:fld id="{90411A23-64D4-4DB4-9C05-04D696C1F041}" type="slidenum">
              <a:rPr lang="zh-CN" altLang="en-US"/>
              <a:pPr/>
              <a:t>‹#›</a:t>
            </a:fld>
            <a:endParaRPr lang="zh-CN" altLang="en-US"/>
          </a:p>
        </p:txBody>
      </p:sp>
    </p:spTree>
    <p:extLst>
      <p:ext uri="{BB962C8B-B14F-4D97-AF65-F5344CB8AC3E}">
        <p14:creationId xmlns:p14="http://schemas.microsoft.com/office/powerpoint/2010/main" val="82998707"/>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kumimoji="1" sz="1200" kern="1200">
        <a:solidFill>
          <a:schemeClr val="tx1"/>
        </a:solidFill>
        <a:latin typeface="+mn-lt"/>
        <a:ea typeface="+mn-ea"/>
        <a:cs typeface="+mn-cs"/>
      </a:defRPr>
    </a:lvl1pPr>
    <a:lvl2pPr marL="457200" algn="l" rtl="0" fontAlgn="base">
      <a:spcBef>
        <a:spcPct val="30000"/>
      </a:spcBef>
      <a:spcAft>
        <a:spcPct val="0"/>
      </a:spcAft>
      <a:defRPr kumimoji="1" sz="1200" kern="1200">
        <a:solidFill>
          <a:schemeClr val="tx1"/>
        </a:solidFill>
        <a:latin typeface="+mn-lt"/>
        <a:ea typeface="+mn-ea"/>
        <a:cs typeface="+mn-cs"/>
      </a:defRPr>
    </a:lvl2pPr>
    <a:lvl3pPr marL="914400" algn="l" rtl="0" fontAlgn="base">
      <a:spcBef>
        <a:spcPct val="30000"/>
      </a:spcBef>
      <a:spcAft>
        <a:spcPct val="0"/>
      </a:spcAft>
      <a:defRPr kumimoji="1" sz="1200" kern="1200">
        <a:solidFill>
          <a:schemeClr val="tx1"/>
        </a:solidFill>
        <a:latin typeface="+mn-lt"/>
        <a:ea typeface="+mn-ea"/>
        <a:cs typeface="+mn-cs"/>
      </a:defRPr>
    </a:lvl3pPr>
    <a:lvl4pPr marL="1371600" algn="l" rtl="0" fontAlgn="base">
      <a:spcBef>
        <a:spcPct val="30000"/>
      </a:spcBef>
      <a:spcAft>
        <a:spcPct val="0"/>
      </a:spcAft>
      <a:defRPr kumimoji="1" sz="1200" kern="1200">
        <a:solidFill>
          <a:schemeClr val="tx1"/>
        </a:solidFill>
        <a:latin typeface="+mn-lt"/>
        <a:ea typeface="+mn-ea"/>
        <a:cs typeface="+mn-cs"/>
      </a:defRPr>
    </a:lvl4pPr>
    <a:lvl5pPr marL="1828800" algn="l" rtl="0" fontAlgn="base">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a:lstStyle/>
          <a:p>
            <a:pPr eaLnBrk="1" hangingPunct="1">
              <a:spcBef>
                <a:spcPct val="0"/>
              </a:spcBef>
            </a:pPr>
            <a:endParaRPr kumimoji="0" lang="en-US" altLang="zh-CN" sz="1700" dirty="0">
              <a:latin typeface="Arial" pitchFamily="34" charset="0"/>
            </a:endParaRPr>
          </a:p>
        </p:txBody>
      </p:sp>
    </p:spTree>
    <p:extLst>
      <p:ext uri="{BB962C8B-B14F-4D97-AF65-F5344CB8AC3E}">
        <p14:creationId xmlns:p14="http://schemas.microsoft.com/office/powerpoint/2010/main" val="1242381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67845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206276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121004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500" dirty="0"/>
              <a:t>跷跷板没动</a:t>
            </a:r>
          </a:p>
        </p:txBody>
      </p:sp>
    </p:spTree>
    <p:extLst>
      <p:ext uri="{BB962C8B-B14F-4D97-AF65-F5344CB8AC3E}">
        <p14:creationId xmlns:p14="http://schemas.microsoft.com/office/powerpoint/2010/main" val="396249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500" dirty="0"/>
              <a:t>跷跷板没动</a:t>
            </a:r>
          </a:p>
        </p:txBody>
      </p:sp>
    </p:spTree>
    <p:extLst>
      <p:ext uri="{BB962C8B-B14F-4D97-AF65-F5344CB8AC3E}">
        <p14:creationId xmlns:p14="http://schemas.microsoft.com/office/powerpoint/2010/main" val="387366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500" dirty="0"/>
              <a:t>跷跷板没动</a:t>
            </a:r>
          </a:p>
        </p:txBody>
      </p:sp>
    </p:spTree>
    <p:extLst>
      <p:ext uri="{BB962C8B-B14F-4D97-AF65-F5344CB8AC3E}">
        <p14:creationId xmlns:p14="http://schemas.microsoft.com/office/powerpoint/2010/main" val="404330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5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28761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a:latin typeface="Arial" pitchFamily="34" charset="0"/>
            </a:endParaRPr>
          </a:p>
        </p:txBody>
      </p:sp>
    </p:spTree>
    <p:extLst>
      <p:ext uri="{BB962C8B-B14F-4D97-AF65-F5344CB8AC3E}">
        <p14:creationId xmlns:p14="http://schemas.microsoft.com/office/powerpoint/2010/main" val="176646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noTextEdi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a:lstStyle/>
          <a:p>
            <a:pPr marL="0" lvl="1" eaLnBrk="0" hangingPunct="0"/>
            <a:endParaRPr kumimoji="0" lang="en-US" altLang="zh-CN" sz="2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28448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noTextEdi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a:lstStyle/>
          <a:p>
            <a:pPr marL="0" lvl="1" eaLnBrk="0" hangingPunct="0"/>
            <a:endParaRPr kumimoji="0" lang="en-US" altLang="zh-CN" sz="2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20561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5527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noTextEdi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a:lstStyle/>
          <a:p>
            <a:pPr marL="0" lvl="1" eaLnBrk="0" hangingPunct="0"/>
            <a:endParaRPr kumimoji="0" lang="en-US" altLang="zh-CN" sz="2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8280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190225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lnSpc>
                <a:spcPct val="150000"/>
              </a:lnSpc>
              <a:spcBef>
                <a:spcPct val="0"/>
              </a:spcBef>
            </a:pPr>
            <a:endParaRPr kumimoji="0" lang="zh-CN" altLang="en-US" b="1" dirty="0">
              <a:solidFill>
                <a:srgbClr val="005BA8"/>
              </a:solidFill>
              <a:latin typeface="微软雅黑" pitchFamily="34" charset="-122"/>
              <a:ea typeface="微软雅黑" pitchFamily="34" charset="-122"/>
            </a:endParaRPr>
          </a:p>
        </p:txBody>
      </p:sp>
    </p:spTree>
    <p:extLst>
      <p:ext uri="{BB962C8B-B14F-4D97-AF65-F5344CB8AC3E}">
        <p14:creationId xmlns:p14="http://schemas.microsoft.com/office/powerpoint/2010/main" val="147496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TextEdit="1"/>
          </p:cNvSpPr>
          <p:nvPr>
            <p:ph type="sldImg"/>
          </p:nvPr>
        </p:nvSpPr>
        <p:spPr bwMode="auto">
          <a:noFill/>
          <a:ln>
            <a:solidFill>
              <a:srgbClr val="000000"/>
            </a:solidFill>
            <a:miter lim="800000"/>
            <a:headEnd/>
            <a:tailEnd/>
          </a:ln>
        </p:spPr>
      </p:sp>
      <p:sp>
        <p:nvSpPr>
          <p:cNvPr id="86018"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2244315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a:latin typeface="Arial" pitchFamily="34" charset="0"/>
            </a:endParaRPr>
          </a:p>
        </p:txBody>
      </p:sp>
    </p:spTree>
    <p:extLst>
      <p:ext uri="{BB962C8B-B14F-4D97-AF65-F5344CB8AC3E}">
        <p14:creationId xmlns:p14="http://schemas.microsoft.com/office/powerpoint/2010/main" val="1262691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sz="1500" dirty="0"/>
          </a:p>
        </p:txBody>
      </p:sp>
    </p:spTree>
    <p:extLst>
      <p:ext uri="{BB962C8B-B14F-4D97-AF65-F5344CB8AC3E}">
        <p14:creationId xmlns:p14="http://schemas.microsoft.com/office/powerpoint/2010/main" val="156620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sz="1500" dirty="0"/>
          </a:p>
        </p:txBody>
      </p:sp>
    </p:spTree>
    <p:extLst>
      <p:ext uri="{BB962C8B-B14F-4D97-AF65-F5344CB8AC3E}">
        <p14:creationId xmlns:p14="http://schemas.microsoft.com/office/powerpoint/2010/main" val="31090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en-US" altLang="zh-CN" sz="2800" dirty="0"/>
          </a:p>
          <a:p>
            <a:pPr algn="just"/>
            <a:endParaRPr lang="en-US" altLang="zh-CN" sz="2800" dirty="0"/>
          </a:p>
          <a:p>
            <a:pPr algn="just"/>
            <a:endParaRPr lang="zh-CN" altLang="en-US" sz="1500" dirty="0"/>
          </a:p>
        </p:txBody>
      </p:sp>
    </p:spTree>
    <p:extLst>
      <p:ext uri="{BB962C8B-B14F-4D97-AF65-F5344CB8AC3E}">
        <p14:creationId xmlns:p14="http://schemas.microsoft.com/office/powerpoint/2010/main" val="1507239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52768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69104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a:lstStyle/>
          <a:p>
            <a:pPr>
              <a:spcBef>
                <a:spcPct val="50000"/>
              </a:spcBef>
            </a:pPr>
            <a:endParaRPr kumimoji="0" lang="en-US" altLang="zh-CN" sz="1500" b="1" dirty="0">
              <a:latin typeface="Arial" pitchFamily="34" charset="0"/>
            </a:endParaRPr>
          </a:p>
        </p:txBody>
      </p:sp>
    </p:spTree>
    <p:extLst>
      <p:ext uri="{BB962C8B-B14F-4D97-AF65-F5344CB8AC3E}">
        <p14:creationId xmlns:p14="http://schemas.microsoft.com/office/powerpoint/2010/main" val="3153845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500" dirty="0"/>
              <a:t>跷跷板没动</a:t>
            </a:r>
          </a:p>
        </p:txBody>
      </p:sp>
    </p:spTree>
    <p:extLst>
      <p:ext uri="{BB962C8B-B14F-4D97-AF65-F5344CB8AC3E}">
        <p14:creationId xmlns:p14="http://schemas.microsoft.com/office/powerpoint/2010/main" val="3589970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5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21146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5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77270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454939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noTextEdit="1"/>
          </p:cNvSpPr>
          <p:nvPr>
            <p:ph type="sldImg"/>
          </p:nvPr>
        </p:nvSpPr>
        <p:spPr bwMode="auto">
          <a:noFill/>
          <a:ln>
            <a:solidFill>
              <a:srgbClr val="000000"/>
            </a:solidFill>
            <a:miter lim="800000"/>
            <a:headEnd/>
            <a:tailEnd/>
          </a:ln>
        </p:spPr>
      </p:sp>
      <p:sp>
        <p:nvSpPr>
          <p:cNvPr id="109570" name="备注占位符 2"/>
          <p:cNvSpPr>
            <a:spLocks noGrp="1"/>
          </p:cNvSpPr>
          <p:nvPr>
            <p:ph type="body" idx="1"/>
          </p:nvPr>
        </p:nvSpPr>
        <p:spPr bwMode="auto">
          <a:noFill/>
        </p:spPr>
        <p:txBody>
          <a:bodyPr/>
          <a:lstStyle/>
          <a:p>
            <a:pPr marL="0" lvl="1" eaLnBrk="0" hangingPunct="0"/>
            <a:endParaRPr kumimoji="0" lang="zh-CN" altLang="en-US" sz="15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5972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noTextEdit="1"/>
          </p:cNvSpPr>
          <p:nvPr>
            <p:ph type="sldImg"/>
          </p:nvPr>
        </p:nvSpPr>
        <p:spPr bwMode="auto">
          <a:noFill/>
          <a:ln>
            <a:solidFill>
              <a:srgbClr val="000000"/>
            </a:solidFill>
            <a:miter lim="800000"/>
            <a:headEnd/>
            <a:tailEnd/>
          </a:ln>
        </p:spPr>
      </p:sp>
      <p:sp>
        <p:nvSpPr>
          <p:cNvPr id="110594" name="备注占位符 2"/>
          <p:cNvSpPr>
            <a:spLocks noGrp="1"/>
          </p:cNvSpPr>
          <p:nvPr>
            <p:ph type="body" idx="1"/>
          </p:nvPr>
        </p:nvSpPr>
        <p:spPr bwMode="auto">
          <a:noFill/>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kumimoji="0" lang="en-US" altLang="zh-CN" sz="1600" dirty="0">
                <a:solidFill>
                  <a:srgbClr val="000000"/>
                </a:solidFill>
                <a:latin typeface="Times New Roman" panose="02020603050405020304" pitchFamily="18" charset="0"/>
                <a:ea typeface="+mn-ea"/>
                <a:cs typeface="Times New Roman" panose="02020603050405020304" pitchFamily="18" charset="0"/>
              </a:rPr>
              <a:t>[2]  </a:t>
            </a:r>
            <a:r>
              <a:rPr kumimoji="0" lang="en-US" altLang="zh-CN" sz="1600" dirty="0" err="1">
                <a:solidFill>
                  <a:srgbClr val="000000"/>
                </a:solidFill>
                <a:latin typeface="Times New Roman" panose="02020603050405020304" pitchFamily="18" charset="0"/>
                <a:ea typeface="+mn-ea"/>
                <a:cs typeface="Times New Roman" panose="02020603050405020304" pitchFamily="18" charset="0"/>
              </a:rPr>
              <a:t>Misra</a:t>
            </a:r>
            <a:r>
              <a:rPr kumimoji="0" lang="en-US" altLang="zh-CN" sz="1600" dirty="0">
                <a:solidFill>
                  <a:srgbClr val="000000"/>
                </a:solidFill>
                <a:latin typeface="Times New Roman" panose="02020603050405020304" pitchFamily="18" charset="0"/>
                <a:ea typeface="+mn-ea"/>
                <a:cs typeface="Times New Roman" panose="02020603050405020304" pitchFamily="18" charset="0"/>
              </a:rPr>
              <a:t> S, Fisher M W, Backhaus S, et al. Optimal Compression in Natural Gas Networks: A Geometric Programming Approach[J]. Control of Network Systems IEEE Transactions on, 2013, 2(1):47-56.</a:t>
            </a:r>
          </a:p>
          <a:p>
            <a:pPr marL="0" lvl="1" eaLnBrk="0" hangingPunct="0"/>
            <a:endParaRPr kumimoji="0" lang="en-US" altLang="zh-CN" sz="15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17702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3733552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noTextEdi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a:lstStyle/>
          <a:p>
            <a:pPr>
              <a:spcBef>
                <a:spcPct val="0"/>
              </a:spcBef>
            </a:pPr>
            <a:r>
              <a:rPr kumimoji="1" lang="zh-CN" altLang="zh-CN" sz="1200" kern="1200" dirty="0">
                <a:solidFill>
                  <a:schemeClr val="tx1"/>
                </a:solidFill>
                <a:effectLst/>
                <a:latin typeface="+mn-lt"/>
                <a:ea typeface="+mn-ea"/>
                <a:cs typeface="+mn-cs"/>
              </a:rPr>
              <a:t>在给定不确定集条件下，寻找影响最坏分布下最优化期望的决策</a:t>
            </a:r>
            <a:endParaRPr kumimoji="0" lang="zh-CN" altLang="en-US" sz="1500" dirty="0">
              <a:latin typeface="Arial" pitchFamily="34" charset="0"/>
            </a:endParaRPr>
          </a:p>
        </p:txBody>
      </p:sp>
    </p:spTree>
    <p:extLst>
      <p:ext uri="{BB962C8B-B14F-4D97-AF65-F5344CB8AC3E}">
        <p14:creationId xmlns:p14="http://schemas.microsoft.com/office/powerpoint/2010/main" val="1855479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1"/>
          <p:cNvSpPr>
            <a:spLocks noGrp="1" noRot="1" noChangeAspect="1" noTextEdit="1"/>
          </p:cNvSpPr>
          <p:nvPr>
            <p:ph type="sldImg"/>
          </p:nvPr>
        </p:nvSpPr>
        <p:spPr bwMode="auto">
          <a:noFill/>
          <a:ln>
            <a:solidFill>
              <a:srgbClr val="000000"/>
            </a:solidFill>
            <a:miter lim="800000"/>
            <a:headEnd/>
            <a:tailEnd/>
          </a:ln>
        </p:spPr>
      </p:sp>
      <p:sp>
        <p:nvSpPr>
          <p:cNvPr id="97282" name="备注占位符 2"/>
          <p:cNvSpPr>
            <a:spLocks noGrp="1"/>
          </p:cNvSpPr>
          <p:nvPr>
            <p:ph type="body" idx="1"/>
          </p:nvPr>
        </p:nvSpPr>
        <p:spPr bwMode="auto">
          <a:noFill/>
        </p:spPr>
        <p:txBody>
          <a:bodyPr/>
          <a:lstStyle/>
          <a:p>
            <a:pPr marL="0" lvl="1" eaLnBrk="0" hangingPunct="0"/>
            <a:endParaRPr kumimoji="0" lang="en-US" altLang="zh-CN" sz="14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31579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330070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a:lstStyle/>
          <a:p>
            <a:pPr>
              <a:spcBef>
                <a:spcPct val="50000"/>
              </a:spcBef>
            </a:pPr>
            <a:endParaRPr kumimoji="0" lang="en-US" altLang="zh-CN" sz="1500" b="1" dirty="0">
              <a:latin typeface="Arial" pitchFamily="34" charset="0"/>
            </a:endParaRPr>
          </a:p>
        </p:txBody>
      </p:sp>
    </p:spTree>
    <p:extLst>
      <p:ext uri="{BB962C8B-B14F-4D97-AF65-F5344CB8AC3E}">
        <p14:creationId xmlns:p14="http://schemas.microsoft.com/office/powerpoint/2010/main" val="2470951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noTextEdi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a:lstStyle/>
          <a:p>
            <a:pPr>
              <a:spcBef>
                <a:spcPct val="0"/>
              </a:spcBef>
            </a:pPr>
            <a:endParaRPr kumimoji="0" lang="zh-CN" altLang="en-US" sz="1500">
              <a:latin typeface="Arial" pitchFamily="34" charset="0"/>
            </a:endParaRPr>
          </a:p>
        </p:txBody>
      </p:sp>
    </p:spTree>
    <p:extLst>
      <p:ext uri="{BB962C8B-B14F-4D97-AF65-F5344CB8AC3E}">
        <p14:creationId xmlns:p14="http://schemas.microsoft.com/office/powerpoint/2010/main" val="44847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1"/>
          <p:cNvSpPr>
            <a:spLocks noGrp="1" noRot="1" noChangeAspect="1" noTextEdit="1"/>
          </p:cNvSpPr>
          <p:nvPr>
            <p:ph type="sldImg"/>
          </p:nvPr>
        </p:nvSpPr>
        <p:spPr bwMode="auto">
          <a:noFill/>
          <a:ln>
            <a:solidFill>
              <a:srgbClr val="000000"/>
            </a:solidFill>
            <a:miter lim="800000"/>
            <a:headEnd/>
            <a:tailEnd/>
          </a:ln>
        </p:spPr>
      </p:sp>
      <p:sp>
        <p:nvSpPr>
          <p:cNvPr id="101378" name="备注占位符 2"/>
          <p:cNvSpPr>
            <a:spLocks noGrp="1"/>
          </p:cNvSpPr>
          <p:nvPr>
            <p:ph type="body" idx="1"/>
          </p:nvPr>
        </p:nvSpPr>
        <p:spPr bwMode="auto">
          <a:noFill/>
        </p:spPr>
        <p:txBody>
          <a:bodyPr/>
          <a:lstStyle/>
          <a:p>
            <a:pPr>
              <a:spcBef>
                <a:spcPct val="0"/>
              </a:spcBef>
            </a:pPr>
            <a:endParaRPr kumimoji="0" lang="zh-CN" altLang="en-US" sz="1500" dirty="0">
              <a:latin typeface="Arial" pitchFamily="34" charset="0"/>
            </a:endParaRPr>
          </a:p>
        </p:txBody>
      </p:sp>
    </p:spTree>
    <p:extLst>
      <p:ext uri="{BB962C8B-B14F-4D97-AF65-F5344CB8AC3E}">
        <p14:creationId xmlns:p14="http://schemas.microsoft.com/office/powerpoint/2010/main" val="2148632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TextEdit="1"/>
          </p:cNvSpPr>
          <p:nvPr>
            <p:ph type="sldImg"/>
          </p:nvPr>
        </p:nvSpPr>
        <p:spPr bwMode="auto">
          <a:noFill/>
          <a:ln>
            <a:solidFill>
              <a:srgbClr val="000000"/>
            </a:solidFill>
            <a:miter lim="800000"/>
            <a:headEnd/>
            <a:tailEnd/>
          </a:ln>
        </p:spPr>
      </p:sp>
      <p:sp>
        <p:nvSpPr>
          <p:cNvPr id="84994" name="备注占位符 2"/>
          <p:cNvSpPr>
            <a:spLocks noGrp="1"/>
          </p:cNvSpPr>
          <p:nvPr>
            <p:ph type="body" idx="1"/>
          </p:nvPr>
        </p:nvSpPr>
        <p:spPr bwMode="auto">
          <a:noFill/>
        </p:spPr>
        <p:txBody>
          <a:bodyPr/>
          <a:lstStyle/>
          <a:p>
            <a:pPr>
              <a:spcBef>
                <a:spcPct val="0"/>
              </a:spcBef>
            </a:pPr>
            <a:endParaRPr kumimoji="0" lang="zh-CN" altLang="zh-CN" sz="1500" dirty="0">
              <a:latin typeface="Arial" pitchFamily="34" charset="0"/>
            </a:endParaRPr>
          </a:p>
        </p:txBody>
      </p:sp>
    </p:spTree>
    <p:extLst>
      <p:ext uri="{BB962C8B-B14F-4D97-AF65-F5344CB8AC3E}">
        <p14:creationId xmlns:p14="http://schemas.microsoft.com/office/powerpoint/2010/main" val="4145273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noTextEdit="1"/>
          </p:cNvSpPr>
          <p:nvPr>
            <p:ph type="sldImg"/>
          </p:nvPr>
        </p:nvSpPr>
        <p:spPr bwMode="auto">
          <a:noFill/>
          <a:ln>
            <a:solidFill>
              <a:srgbClr val="000000"/>
            </a:solidFill>
            <a:miter lim="800000"/>
          </a:ln>
        </p:spPr>
      </p:sp>
      <p:sp>
        <p:nvSpPr>
          <p:cNvPr id="86018" name="备注占位符 2"/>
          <p:cNvSpPr>
            <a:spLocks noGrp="1"/>
          </p:cNvSpPr>
          <p:nvPr>
            <p:ph type="body" idx="1"/>
          </p:nvPr>
        </p:nvSpPr>
        <p:spPr bwMode="auto">
          <a:noFill/>
        </p:spPr>
        <p:txBody>
          <a:bodyPr/>
          <a:lstStyle/>
          <a:p>
            <a:pPr>
              <a:spcBef>
                <a:spcPct val="0"/>
              </a:spcBef>
            </a:pPr>
            <a:endParaRPr kumimoji="0" lang="zh-CN" altLang="zh-CN" sz="1500" dirty="0">
              <a:latin typeface="Arial" panose="020B0604020202020204" pitchFamily="34" charset="0"/>
            </a:endParaRPr>
          </a:p>
        </p:txBody>
      </p:sp>
    </p:spTree>
    <p:extLst>
      <p:ext uri="{BB962C8B-B14F-4D97-AF65-F5344CB8AC3E}">
        <p14:creationId xmlns:p14="http://schemas.microsoft.com/office/powerpoint/2010/main" val="2484070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幻灯片图像占位符 1"/>
          <p:cNvSpPr>
            <a:spLocks noGrp="1" noRot="1" noChangeAspect="1" noTextEdit="1"/>
          </p:cNvSpPr>
          <p:nvPr>
            <p:ph type="sldImg"/>
          </p:nvPr>
        </p:nvSpPr>
        <p:spPr bwMode="auto">
          <a:noFill/>
          <a:ln>
            <a:solidFill>
              <a:srgbClr val="000000"/>
            </a:solidFill>
            <a:miter lim="800000"/>
            <a:headEnd/>
            <a:tailEnd/>
          </a:ln>
        </p:spPr>
      </p:sp>
      <p:sp>
        <p:nvSpPr>
          <p:cNvPr id="115714" name="备注占位符 2"/>
          <p:cNvSpPr>
            <a:spLocks noGrp="1"/>
          </p:cNvSpPr>
          <p:nvPr>
            <p:ph type="body" idx="1"/>
          </p:nvPr>
        </p:nvSpPr>
        <p:spPr bwMode="auto">
          <a:noFill/>
        </p:spPr>
        <p:txBody>
          <a:bodyPr/>
          <a:lstStyle/>
          <a:p>
            <a:pPr eaLnBrk="0" hangingPunct="0"/>
            <a:endParaRPr kumimoji="0" lang="en-US" altLang="zh-CN" sz="15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5271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bwMode="auto">
          <a:noFill/>
          <a:ln>
            <a:solidFill>
              <a:srgbClr val="000000"/>
            </a:solidFill>
            <a:miter lim="800000"/>
            <a:headEnd/>
            <a:tailEnd/>
          </a:ln>
        </p:spPr>
      </p:sp>
      <p:sp>
        <p:nvSpPr>
          <p:cNvPr id="79874" name="备注占位符 2"/>
          <p:cNvSpPr>
            <a:spLocks noGrp="1"/>
          </p:cNvSpPr>
          <p:nvPr>
            <p:ph type="body" idx="1"/>
          </p:nvPr>
        </p:nvSpPr>
        <p:spPr bwMode="auto">
          <a:noFill/>
        </p:spPr>
        <p:txBody>
          <a:bodyPr/>
          <a:lstStyle/>
          <a:p>
            <a:pPr>
              <a:spcBef>
                <a:spcPct val="50000"/>
              </a:spcBef>
            </a:pPr>
            <a:r>
              <a:rPr kumimoji="0" lang="zh-CN" altLang="en-US" sz="1500" b="1" dirty="0">
                <a:latin typeface="Arial" pitchFamily="34" charset="0"/>
              </a:rPr>
              <a:t>中国储能累计装机规模</a:t>
            </a:r>
            <a:r>
              <a:rPr kumimoji="0" lang="en-US" altLang="zh-CN" sz="1500" b="1" dirty="0">
                <a:latin typeface="Arial" pitchFamily="34" charset="0"/>
              </a:rPr>
              <a:t>105.5MW</a:t>
            </a:r>
            <a:r>
              <a:rPr kumimoji="0" lang="zh-CN" altLang="en-US" sz="1500" b="1" dirty="0">
                <a:latin typeface="Arial" pitchFamily="34" charset="0"/>
              </a:rPr>
              <a:t>（</a:t>
            </a:r>
            <a:r>
              <a:rPr kumimoji="0" lang="en-US" altLang="zh-CN" sz="1500" b="1" dirty="0">
                <a:latin typeface="Arial" pitchFamily="34" charset="0"/>
              </a:rPr>
              <a:t>2015</a:t>
            </a:r>
            <a:r>
              <a:rPr kumimoji="0" lang="zh-CN" altLang="en-US" sz="1500" b="1" dirty="0">
                <a:latin typeface="Arial" pitchFamily="34" charset="0"/>
              </a:rPr>
              <a:t>年底，占全球储能项目总投资的</a:t>
            </a:r>
            <a:r>
              <a:rPr kumimoji="0" lang="en-US" altLang="zh-CN" sz="1500" b="1" dirty="0">
                <a:latin typeface="Arial" pitchFamily="34" charset="0"/>
              </a:rPr>
              <a:t>11%</a:t>
            </a:r>
            <a:r>
              <a:rPr kumimoji="0" lang="zh-CN" altLang="en-US" sz="1500" b="1" dirty="0">
                <a:latin typeface="Arial" pitchFamily="34" charset="0"/>
              </a:rPr>
              <a:t>）</a:t>
            </a:r>
            <a:endParaRPr kumimoji="0" lang="en-US" altLang="zh-CN" sz="1500" b="1" dirty="0">
              <a:latin typeface="Arial" pitchFamily="34" charset="0"/>
            </a:endParaRPr>
          </a:p>
        </p:txBody>
      </p:sp>
    </p:spTree>
    <p:extLst>
      <p:ext uri="{BB962C8B-B14F-4D97-AF65-F5344CB8AC3E}">
        <p14:creationId xmlns:p14="http://schemas.microsoft.com/office/powerpoint/2010/main" val="2145967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noTextEdit="1"/>
          </p:cNvSpPr>
          <p:nvPr>
            <p:ph type="sldImg"/>
          </p:nvPr>
        </p:nvSpPr>
        <p:spPr bwMode="auto">
          <a:noFill/>
          <a:ln>
            <a:solidFill>
              <a:srgbClr val="000000"/>
            </a:solidFill>
            <a:miter lim="800000"/>
            <a:headEnd/>
            <a:tailEnd/>
          </a:ln>
        </p:spPr>
      </p:sp>
      <p:sp>
        <p:nvSpPr>
          <p:cNvPr id="67586" name="备注占位符 2"/>
          <p:cNvSpPr>
            <a:spLocks noGrp="1"/>
          </p:cNvSpPr>
          <p:nvPr>
            <p:ph type="body" idx="1"/>
          </p:nvPr>
        </p:nvSpPr>
        <p:spPr bwMode="auto">
          <a:noFill/>
        </p:spPr>
        <p:txBody>
          <a:bodyPr/>
          <a:lstStyle/>
          <a:p>
            <a:pPr>
              <a:spcBef>
                <a:spcPct val="0"/>
              </a:spcBef>
            </a:pPr>
            <a:endParaRPr kumimoji="0" lang="en-US" altLang="zh-CN" sz="1500" dirty="0">
              <a:latin typeface="Arial" pitchFamily="34" charset="0"/>
            </a:endParaRPr>
          </a:p>
        </p:txBody>
      </p:sp>
    </p:spTree>
    <p:extLst>
      <p:ext uri="{BB962C8B-B14F-4D97-AF65-F5344CB8AC3E}">
        <p14:creationId xmlns:p14="http://schemas.microsoft.com/office/powerpoint/2010/main" val="159457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bwMode="auto">
          <a:noFill/>
          <a:ln>
            <a:solidFill>
              <a:srgbClr val="000000"/>
            </a:solidFill>
            <a:miter lim="800000"/>
            <a:headEnd/>
            <a:tailEnd/>
          </a:ln>
        </p:spPr>
      </p:sp>
      <p:sp>
        <p:nvSpPr>
          <p:cNvPr id="68610" name="备注占位符 2"/>
          <p:cNvSpPr>
            <a:spLocks noGrp="1"/>
          </p:cNvSpPr>
          <p:nvPr>
            <p:ph type="body" idx="1"/>
          </p:nvPr>
        </p:nvSpPr>
        <p:spPr bwMode="auto">
          <a:noFill/>
        </p:spPr>
        <p:txBody>
          <a:bodyPr/>
          <a:lstStyle/>
          <a:p>
            <a:pPr>
              <a:spcBef>
                <a:spcPct val="0"/>
              </a:spcBef>
            </a:pPr>
            <a:endParaRPr kumimoji="0" lang="en-US" altLang="zh-CN" sz="1500" dirty="0">
              <a:latin typeface="Arial" pitchFamily="34" charset="0"/>
            </a:endParaRPr>
          </a:p>
        </p:txBody>
      </p:sp>
    </p:spTree>
    <p:extLst>
      <p:ext uri="{BB962C8B-B14F-4D97-AF65-F5344CB8AC3E}">
        <p14:creationId xmlns:p14="http://schemas.microsoft.com/office/powerpoint/2010/main" val="408189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bwMode="auto">
          <a:noFill/>
          <a:ln>
            <a:solidFill>
              <a:srgbClr val="000000"/>
            </a:solidFill>
            <a:miter lim="800000"/>
            <a:headEnd/>
            <a:tailEnd/>
          </a:ln>
        </p:spPr>
      </p:sp>
      <p:sp>
        <p:nvSpPr>
          <p:cNvPr id="68610" name="备注占位符 2"/>
          <p:cNvSpPr>
            <a:spLocks noGrp="1"/>
          </p:cNvSpPr>
          <p:nvPr>
            <p:ph type="body" idx="1"/>
          </p:nvPr>
        </p:nvSpPr>
        <p:spPr bwMode="auto">
          <a:noFill/>
        </p:spPr>
        <p:txBody>
          <a:bodyPr/>
          <a:lstStyle/>
          <a:p>
            <a:pPr>
              <a:spcBef>
                <a:spcPct val="0"/>
              </a:spcBef>
            </a:pPr>
            <a:endParaRPr kumimoji="0" lang="en-US" altLang="zh-CN" sz="1500" dirty="0">
              <a:latin typeface="Arial" pitchFamily="34" charset="0"/>
            </a:endParaRPr>
          </a:p>
        </p:txBody>
      </p:sp>
    </p:spTree>
    <p:extLst>
      <p:ext uri="{BB962C8B-B14F-4D97-AF65-F5344CB8AC3E}">
        <p14:creationId xmlns:p14="http://schemas.microsoft.com/office/powerpoint/2010/main" val="189104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TextEdit="1"/>
          </p:cNvSpPr>
          <p:nvPr>
            <p:ph type="sldImg"/>
          </p:nvPr>
        </p:nvSpPr>
        <p:spPr bwMode="auto">
          <a:noFill/>
          <a:ln>
            <a:solidFill>
              <a:srgbClr val="000000"/>
            </a:solidFill>
            <a:miter lim="800000"/>
            <a:headEnd/>
            <a:tailEnd/>
          </a:ln>
        </p:spPr>
      </p:sp>
      <p:sp>
        <p:nvSpPr>
          <p:cNvPr id="68610" name="备注占位符 2"/>
          <p:cNvSpPr>
            <a:spLocks noGrp="1"/>
          </p:cNvSpPr>
          <p:nvPr>
            <p:ph type="body" idx="1"/>
          </p:nvPr>
        </p:nvSpPr>
        <p:spPr bwMode="auto">
          <a:noFill/>
        </p:spPr>
        <p:txBody>
          <a:bodyPr/>
          <a:lstStyle/>
          <a:p>
            <a:pPr>
              <a:spcBef>
                <a:spcPct val="0"/>
              </a:spcBef>
            </a:pPr>
            <a:endParaRPr kumimoji="0" lang="en-US" altLang="zh-CN" sz="1500" dirty="0">
              <a:latin typeface="Arial" pitchFamily="34" charset="0"/>
            </a:endParaRPr>
          </a:p>
        </p:txBody>
      </p:sp>
    </p:spTree>
    <p:extLst>
      <p:ext uri="{BB962C8B-B14F-4D97-AF65-F5344CB8AC3E}">
        <p14:creationId xmlns:p14="http://schemas.microsoft.com/office/powerpoint/2010/main" val="35795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en-US" altLang="zh-CN" dirty="0"/>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14694599"/>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solidFill>
                <a:prstClr val="black">
                  <a:tint val="75000"/>
                </a:prstClr>
              </a:solidFill>
            </a:endParaRPr>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solidFill>
                <a:prstClr val="black">
                  <a:tint val="75000"/>
                </a:prstClr>
              </a:solidFill>
            </a:endParaRPr>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extLst>
      <p:ext uri="{BB962C8B-B14F-4D97-AF65-F5344CB8AC3E}">
        <p14:creationId xmlns:p14="http://schemas.microsoft.com/office/powerpoint/2010/main" val="3483717333"/>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296863" y="323850"/>
            <a:ext cx="2089150" cy="855663"/>
          </a:xfrm>
          <a:prstGeom prst="rect">
            <a:avLst/>
          </a:prstGeom>
          <a:noFill/>
          <a:ln w="9525">
            <a:noFill/>
            <a:miter lim="800000"/>
            <a:headEnd/>
            <a:tailEnd/>
          </a:ln>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a:solidFill>
                  <a:srgbClr val="FFFFFF"/>
                </a:solidFill>
                <a:latin typeface="Times New Roman" pitchFamily="18" charset="0"/>
                <a:ea typeface="宋体" pitchFamily="2" charset="-122"/>
              </a:defRPr>
            </a:lvl1pPr>
          </a:lstStyle>
          <a:p>
            <a:fld id="{CB8939F0-677F-4B82-9EB0-830966A589EE}" type="slidenum">
              <a:rPr lang="en-US" altLang="zh-CN"/>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695325"/>
            <a:ext cx="9144000" cy="6119813"/>
          </a:xfrm>
          <a:prstGeom prst="rect">
            <a:avLst/>
          </a:prstGeom>
          <a:solidFill>
            <a:schemeClr val="tx1">
              <a:alpha val="87057"/>
            </a:schemeClr>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sz="2400" b="1">
                <a:solidFill>
                  <a:srgbClr val="FFFF66"/>
                </a:solidFill>
                <a:latin typeface="Garamond" panose="02020404030301010803" pitchFamily="18" charset="0"/>
                <a:ea typeface="宋体" panose="02010600030101010101" pitchFamily="2" charset="-122"/>
              </a:defRPr>
            </a:lvl1pPr>
            <a:lvl2pPr marL="742950" indent="-285750" eaLnBrk="0" hangingPunct="0">
              <a:defRPr sz="2400" b="1">
                <a:solidFill>
                  <a:srgbClr val="FFFF66"/>
                </a:solidFill>
                <a:latin typeface="Garamond" panose="02020404030301010803" pitchFamily="18" charset="0"/>
                <a:ea typeface="宋体" panose="02010600030101010101" pitchFamily="2" charset="-122"/>
              </a:defRPr>
            </a:lvl2pPr>
            <a:lvl3pPr marL="1143000" indent="-228600" eaLnBrk="0" hangingPunct="0">
              <a:defRPr sz="2400" b="1">
                <a:solidFill>
                  <a:srgbClr val="FFFF66"/>
                </a:solidFill>
                <a:latin typeface="Garamond" panose="02020404030301010803" pitchFamily="18" charset="0"/>
                <a:ea typeface="宋体" panose="02010600030101010101" pitchFamily="2" charset="-122"/>
              </a:defRPr>
            </a:lvl3pPr>
            <a:lvl4pPr marL="1600200" indent="-228600" eaLnBrk="0" hangingPunct="0">
              <a:defRPr sz="2400" b="1">
                <a:solidFill>
                  <a:srgbClr val="FFFF66"/>
                </a:solidFill>
                <a:latin typeface="Garamond" panose="02020404030301010803" pitchFamily="18" charset="0"/>
                <a:ea typeface="宋体" panose="02010600030101010101" pitchFamily="2" charset="-122"/>
              </a:defRPr>
            </a:lvl4pPr>
            <a:lvl5pPr marL="2057400" indent="-228600" eaLnBrk="0" hangingPunct="0">
              <a:defRPr sz="2400" b="1">
                <a:solidFill>
                  <a:srgbClr val="FFFF66"/>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9pPr>
          </a:lstStyle>
          <a:p>
            <a:pPr eaLnBrk="1" hangingPunct="1">
              <a:spcBef>
                <a:spcPct val="50000"/>
              </a:spcBef>
              <a:defRPr/>
            </a:pPr>
            <a:endParaRPr kumimoji="0" lang="zh-CN" altLang="en-US"/>
          </a:p>
        </p:txBody>
      </p:sp>
      <p:sp>
        <p:nvSpPr>
          <p:cNvPr id="4" name="矩形 7"/>
          <p:cNvSpPr>
            <a:spLocks noChangeArrowheads="1"/>
          </p:cNvSpPr>
          <p:nvPr userDrawn="1"/>
        </p:nvSpPr>
        <p:spPr bwMode="auto">
          <a:xfrm>
            <a:off x="8369300" y="6534150"/>
            <a:ext cx="747713" cy="369888"/>
          </a:xfrm>
          <a:prstGeom prst="rect">
            <a:avLst/>
          </a:prstGeom>
          <a:noFill/>
          <a:ln w="9525">
            <a:noFill/>
            <a:miter lim="800000"/>
            <a:headEnd/>
            <a:tailEnd/>
          </a:ln>
        </p:spPr>
        <p:txBody>
          <a:bodyPr wrap="none">
            <a:spAutoFit/>
          </a:bodyPr>
          <a:lstStyle/>
          <a:p>
            <a:fld id="{C2274D27-0BD8-419A-9412-C9BF6973B2A4}" type="slidenum">
              <a:rPr kumimoji="0" lang="en-US" altLang="zh-CN" b="1">
                <a:solidFill>
                  <a:srgbClr val="0066FF"/>
                </a:solidFill>
                <a:latin typeface="Times New Roman" pitchFamily="18" charset="0"/>
                <a:ea typeface="Yahei Mono" charset="-122"/>
              </a:rPr>
              <a:pPr/>
              <a:t>‹#›</a:t>
            </a:fld>
            <a:r>
              <a:rPr kumimoji="0" lang="en-US" altLang="zh-CN" b="1" dirty="0">
                <a:solidFill>
                  <a:srgbClr val="0066FF"/>
                </a:solidFill>
                <a:latin typeface="Times New Roman" pitchFamily="18" charset="0"/>
                <a:ea typeface="Yahei Mono" charset="-122"/>
              </a:rPr>
              <a:t>/36</a:t>
            </a:r>
            <a:endParaRPr kumimoji="0" lang="zh-CN" altLang="en-US" b="1" dirty="0">
              <a:solidFill>
                <a:srgbClr val="0066FF"/>
              </a:solidFill>
              <a:latin typeface="Times New Roman" pitchFamily="18" charset="0"/>
              <a:ea typeface="Yahei Mono" charset="-122"/>
            </a:endParaRPr>
          </a:p>
        </p:txBody>
      </p:sp>
      <p:sp>
        <p:nvSpPr>
          <p:cNvPr id="2" name="标题 1"/>
          <p:cNvSpPr>
            <a:spLocks noGrp="1"/>
          </p:cNvSpPr>
          <p:nvPr>
            <p:ph type="title"/>
          </p:nvPr>
        </p:nvSpPr>
        <p:spPr>
          <a:xfrm>
            <a:off x="1242044" y="24509"/>
            <a:ext cx="7772400" cy="645195"/>
          </a:xfrm>
        </p:spPr>
        <p:txBody>
          <a:bodyPr/>
          <a:lstStyle>
            <a:lvl1pPr algn="r">
              <a:defRPr sz="28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5" name="Rectangle 6"/>
          <p:cNvSpPr>
            <a:spLocks noGrp="1" noChangeArrowheads="1"/>
          </p:cNvSpPr>
          <p:nvPr>
            <p:ph type="dt" sz="half" idx="10"/>
          </p:nvPr>
        </p:nvSpPr>
        <p:spPr>
          <a:xfrm>
            <a:off x="685800" y="6237288"/>
            <a:ext cx="1905000" cy="457200"/>
          </a:xfrm>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a:xfrm>
            <a:off x="3124200" y="6237288"/>
            <a:ext cx="2895600" cy="457200"/>
          </a:xfrm>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296863" y="323850"/>
            <a:ext cx="2089150" cy="855663"/>
          </a:xfrm>
          <a:prstGeom prst="rect">
            <a:avLst/>
          </a:prstGeom>
          <a:noFill/>
          <a:ln w="9525">
            <a:noFill/>
            <a:miter lim="800000"/>
            <a:headEnd/>
            <a:tailEnd/>
          </a:ln>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a:solidFill>
                  <a:srgbClr val="FFFFFF"/>
                </a:solidFill>
                <a:latin typeface="Times New Roman" pitchFamily="18" charset="0"/>
                <a:ea typeface="宋体" pitchFamily="2" charset="-122"/>
              </a:defRPr>
            </a:lvl1pPr>
          </a:lstStyle>
          <a:p>
            <a:fld id="{CB8939F0-677F-4B82-9EB0-830966A589EE}" type="slidenum">
              <a:rPr lang="en-US" altLang="zh-CN"/>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695325"/>
            <a:ext cx="9144000" cy="6119813"/>
          </a:xfrm>
          <a:prstGeom prst="rect">
            <a:avLst/>
          </a:prstGeom>
          <a:solidFill>
            <a:schemeClr val="tx1">
              <a:alpha val="87057"/>
            </a:schemeClr>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sz="2400" b="1">
                <a:solidFill>
                  <a:srgbClr val="FFFF66"/>
                </a:solidFill>
                <a:latin typeface="Garamond" panose="02020404030301010803" pitchFamily="18" charset="0"/>
                <a:ea typeface="宋体" panose="02010600030101010101" pitchFamily="2" charset="-122"/>
              </a:defRPr>
            </a:lvl1pPr>
            <a:lvl2pPr marL="742950" indent="-285750" eaLnBrk="0" hangingPunct="0">
              <a:defRPr sz="2400" b="1">
                <a:solidFill>
                  <a:srgbClr val="FFFF66"/>
                </a:solidFill>
                <a:latin typeface="Garamond" panose="02020404030301010803" pitchFamily="18" charset="0"/>
                <a:ea typeface="宋体" panose="02010600030101010101" pitchFamily="2" charset="-122"/>
              </a:defRPr>
            </a:lvl2pPr>
            <a:lvl3pPr marL="1143000" indent="-228600" eaLnBrk="0" hangingPunct="0">
              <a:defRPr sz="2400" b="1">
                <a:solidFill>
                  <a:srgbClr val="FFFF66"/>
                </a:solidFill>
                <a:latin typeface="Garamond" panose="02020404030301010803" pitchFamily="18" charset="0"/>
                <a:ea typeface="宋体" panose="02010600030101010101" pitchFamily="2" charset="-122"/>
              </a:defRPr>
            </a:lvl3pPr>
            <a:lvl4pPr marL="1600200" indent="-228600" eaLnBrk="0" hangingPunct="0">
              <a:defRPr sz="2400" b="1">
                <a:solidFill>
                  <a:srgbClr val="FFFF66"/>
                </a:solidFill>
                <a:latin typeface="Garamond" panose="02020404030301010803" pitchFamily="18" charset="0"/>
                <a:ea typeface="宋体" panose="02010600030101010101" pitchFamily="2" charset="-122"/>
              </a:defRPr>
            </a:lvl4pPr>
            <a:lvl5pPr marL="2057400" indent="-228600" eaLnBrk="0" hangingPunct="0">
              <a:defRPr sz="2400" b="1">
                <a:solidFill>
                  <a:srgbClr val="FFFF66"/>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9pPr>
          </a:lstStyle>
          <a:p>
            <a:pPr eaLnBrk="1" hangingPunct="1">
              <a:spcBef>
                <a:spcPct val="50000"/>
              </a:spcBef>
              <a:defRPr/>
            </a:pPr>
            <a:endParaRPr kumimoji="0" lang="zh-CN" altLang="en-US"/>
          </a:p>
        </p:txBody>
      </p:sp>
      <p:sp>
        <p:nvSpPr>
          <p:cNvPr id="4" name="矩形 7"/>
          <p:cNvSpPr>
            <a:spLocks noChangeArrowheads="1"/>
          </p:cNvSpPr>
          <p:nvPr userDrawn="1"/>
        </p:nvSpPr>
        <p:spPr bwMode="auto">
          <a:xfrm>
            <a:off x="8369300" y="6534150"/>
            <a:ext cx="747713" cy="369888"/>
          </a:xfrm>
          <a:prstGeom prst="rect">
            <a:avLst/>
          </a:prstGeom>
          <a:noFill/>
          <a:ln w="9525">
            <a:noFill/>
            <a:miter lim="800000"/>
            <a:headEnd/>
            <a:tailEnd/>
          </a:ln>
        </p:spPr>
        <p:txBody>
          <a:bodyPr wrap="none">
            <a:spAutoFit/>
          </a:bodyPr>
          <a:lstStyle/>
          <a:p>
            <a:fld id="{C2274D27-0BD8-419A-9412-C9BF6973B2A4}" type="slidenum">
              <a:rPr kumimoji="0" lang="en-US" altLang="zh-CN" b="1">
                <a:solidFill>
                  <a:srgbClr val="0066FF"/>
                </a:solidFill>
                <a:latin typeface="Times New Roman" pitchFamily="18" charset="0"/>
                <a:ea typeface="Yahei Mono" charset="-122"/>
              </a:rPr>
              <a:pPr/>
              <a:t>‹#›</a:t>
            </a:fld>
            <a:r>
              <a:rPr kumimoji="0" lang="en-US" altLang="zh-CN" b="1" dirty="0">
                <a:solidFill>
                  <a:srgbClr val="0066FF"/>
                </a:solidFill>
                <a:latin typeface="Times New Roman" pitchFamily="18" charset="0"/>
                <a:ea typeface="Yahei Mono" charset="-122"/>
              </a:rPr>
              <a:t>/36</a:t>
            </a:r>
            <a:endParaRPr kumimoji="0" lang="zh-CN" altLang="en-US" b="1" dirty="0">
              <a:solidFill>
                <a:srgbClr val="0066FF"/>
              </a:solidFill>
              <a:latin typeface="Times New Roman" pitchFamily="18" charset="0"/>
              <a:ea typeface="Yahei Mono" charset="-122"/>
            </a:endParaRPr>
          </a:p>
        </p:txBody>
      </p:sp>
      <p:sp>
        <p:nvSpPr>
          <p:cNvPr id="2" name="标题 1"/>
          <p:cNvSpPr>
            <a:spLocks noGrp="1"/>
          </p:cNvSpPr>
          <p:nvPr>
            <p:ph type="title"/>
          </p:nvPr>
        </p:nvSpPr>
        <p:spPr>
          <a:xfrm>
            <a:off x="1242044" y="24509"/>
            <a:ext cx="7772400" cy="645195"/>
          </a:xfrm>
        </p:spPr>
        <p:txBody>
          <a:bodyPr/>
          <a:lstStyle>
            <a:lvl1pPr algn="r">
              <a:defRPr sz="28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5" name="Rectangle 6"/>
          <p:cNvSpPr>
            <a:spLocks noGrp="1" noChangeArrowheads="1"/>
          </p:cNvSpPr>
          <p:nvPr>
            <p:ph type="dt" sz="half" idx="10"/>
          </p:nvPr>
        </p:nvSpPr>
        <p:spPr>
          <a:xfrm>
            <a:off x="685800" y="6237288"/>
            <a:ext cx="1905000" cy="457200"/>
          </a:xfrm>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a:xfrm>
            <a:off x="3124200" y="6237288"/>
            <a:ext cx="2895600" cy="457200"/>
          </a:xfrm>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SmartArt 占位符 2"/>
          <p:cNvSpPr>
            <a:spLocks noGrp="1"/>
          </p:cNvSpPr>
          <p:nvPr>
            <p:ph type="pic" idx="1"/>
          </p:nvPr>
        </p:nvSpPr>
        <p:spPr>
          <a:xfrm>
            <a:off x="685800" y="1981200"/>
            <a:ext cx="7772400" cy="4114800"/>
          </a:xfrm>
        </p:spPr>
        <p:txBody>
          <a:bodyPr/>
          <a:lstStyle/>
          <a:p>
            <a:pPr lvl="0"/>
            <a:endParaRPr lang="zh-CN" altLang="en-US" noProof="0"/>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1270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296863" y="323850"/>
            <a:ext cx="2089150" cy="855663"/>
          </a:xfrm>
          <a:prstGeom prst="rect">
            <a:avLst/>
          </a:prstGeom>
          <a:noFill/>
          <a:ln w="9525">
            <a:noFill/>
            <a:miter lim="800000"/>
            <a:headEnd/>
            <a:tailEnd/>
          </a:ln>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a:solidFill>
                  <a:srgbClr val="FFFFFF"/>
                </a:solidFill>
                <a:latin typeface="Times New Roman" pitchFamily="18" charset="0"/>
                <a:ea typeface="宋体" pitchFamily="2" charset="-122"/>
              </a:defRPr>
            </a:lvl1pPr>
          </a:lstStyle>
          <a:p>
            <a:fld id="{CB8939F0-677F-4B82-9EB0-830966A589EE}" type="slidenum">
              <a:rPr lang="en-US" altLang="zh-CN"/>
              <a:pPr/>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695325"/>
            <a:ext cx="9144000" cy="6119813"/>
          </a:xfrm>
          <a:prstGeom prst="rect">
            <a:avLst/>
          </a:prstGeom>
          <a:solidFill>
            <a:schemeClr val="tx1">
              <a:alpha val="87057"/>
            </a:schemeClr>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sz="2400" b="1">
                <a:solidFill>
                  <a:srgbClr val="FFFF66"/>
                </a:solidFill>
                <a:latin typeface="Garamond" panose="02020404030301010803" pitchFamily="18" charset="0"/>
                <a:ea typeface="宋体" panose="02010600030101010101" pitchFamily="2" charset="-122"/>
              </a:defRPr>
            </a:lvl1pPr>
            <a:lvl2pPr marL="742950" indent="-285750" eaLnBrk="0" hangingPunct="0">
              <a:defRPr sz="2400" b="1">
                <a:solidFill>
                  <a:srgbClr val="FFFF66"/>
                </a:solidFill>
                <a:latin typeface="Garamond" panose="02020404030301010803" pitchFamily="18" charset="0"/>
                <a:ea typeface="宋体" panose="02010600030101010101" pitchFamily="2" charset="-122"/>
              </a:defRPr>
            </a:lvl2pPr>
            <a:lvl3pPr marL="1143000" indent="-228600" eaLnBrk="0" hangingPunct="0">
              <a:defRPr sz="2400" b="1">
                <a:solidFill>
                  <a:srgbClr val="FFFF66"/>
                </a:solidFill>
                <a:latin typeface="Garamond" panose="02020404030301010803" pitchFamily="18" charset="0"/>
                <a:ea typeface="宋体" panose="02010600030101010101" pitchFamily="2" charset="-122"/>
              </a:defRPr>
            </a:lvl3pPr>
            <a:lvl4pPr marL="1600200" indent="-228600" eaLnBrk="0" hangingPunct="0">
              <a:defRPr sz="2400" b="1">
                <a:solidFill>
                  <a:srgbClr val="FFFF66"/>
                </a:solidFill>
                <a:latin typeface="Garamond" panose="02020404030301010803" pitchFamily="18" charset="0"/>
                <a:ea typeface="宋体" panose="02010600030101010101" pitchFamily="2" charset="-122"/>
              </a:defRPr>
            </a:lvl4pPr>
            <a:lvl5pPr marL="2057400" indent="-228600" eaLnBrk="0" hangingPunct="0">
              <a:defRPr sz="2400" b="1">
                <a:solidFill>
                  <a:srgbClr val="FFFF66"/>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9pPr>
          </a:lstStyle>
          <a:p>
            <a:pPr eaLnBrk="1" hangingPunct="1">
              <a:spcBef>
                <a:spcPct val="50000"/>
              </a:spcBef>
              <a:defRPr/>
            </a:pPr>
            <a:endParaRPr kumimoji="0" lang="zh-CN" altLang="en-US"/>
          </a:p>
        </p:txBody>
      </p:sp>
      <p:sp>
        <p:nvSpPr>
          <p:cNvPr id="4" name="矩形 7"/>
          <p:cNvSpPr>
            <a:spLocks noChangeArrowheads="1"/>
          </p:cNvSpPr>
          <p:nvPr userDrawn="1"/>
        </p:nvSpPr>
        <p:spPr bwMode="auto">
          <a:xfrm>
            <a:off x="8369300" y="6534150"/>
            <a:ext cx="747713" cy="369888"/>
          </a:xfrm>
          <a:prstGeom prst="rect">
            <a:avLst/>
          </a:prstGeom>
          <a:noFill/>
          <a:ln w="9525">
            <a:noFill/>
            <a:miter lim="800000"/>
            <a:headEnd/>
            <a:tailEnd/>
          </a:ln>
        </p:spPr>
        <p:txBody>
          <a:bodyPr wrap="none">
            <a:spAutoFit/>
          </a:bodyPr>
          <a:lstStyle/>
          <a:p>
            <a:fld id="{C2274D27-0BD8-419A-9412-C9BF6973B2A4}" type="slidenum">
              <a:rPr kumimoji="0" lang="en-US" altLang="zh-CN" b="1">
                <a:solidFill>
                  <a:srgbClr val="0066FF"/>
                </a:solidFill>
                <a:latin typeface="Times New Roman" pitchFamily="18" charset="0"/>
                <a:ea typeface="Yahei Mono" charset="-122"/>
              </a:rPr>
              <a:pPr/>
              <a:t>‹#›</a:t>
            </a:fld>
            <a:r>
              <a:rPr kumimoji="0" lang="en-US" altLang="zh-CN" b="1" dirty="0">
                <a:solidFill>
                  <a:srgbClr val="0066FF"/>
                </a:solidFill>
                <a:latin typeface="Times New Roman" pitchFamily="18" charset="0"/>
                <a:ea typeface="Yahei Mono" charset="-122"/>
              </a:rPr>
              <a:t>/36</a:t>
            </a:r>
            <a:endParaRPr kumimoji="0" lang="zh-CN" altLang="en-US" b="1" dirty="0">
              <a:solidFill>
                <a:srgbClr val="0066FF"/>
              </a:solidFill>
              <a:latin typeface="Times New Roman" pitchFamily="18" charset="0"/>
              <a:ea typeface="Yahei Mono" charset="-122"/>
            </a:endParaRPr>
          </a:p>
        </p:txBody>
      </p:sp>
      <p:sp>
        <p:nvSpPr>
          <p:cNvPr id="2" name="标题 1"/>
          <p:cNvSpPr>
            <a:spLocks noGrp="1"/>
          </p:cNvSpPr>
          <p:nvPr>
            <p:ph type="title"/>
          </p:nvPr>
        </p:nvSpPr>
        <p:spPr>
          <a:xfrm>
            <a:off x="1242044" y="24509"/>
            <a:ext cx="7772400" cy="645195"/>
          </a:xfrm>
        </p:spPr>
        <p:txBody>
          <a:bodyPr/>
          <a:lstStyle>
            <a:lvl1pPr algn="r">
              <a:defRPr sz="28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5" name="Rectangle 6"/>
          <p:cNvSpPr>
            <a:spLocks noGrp="1" noChangeArrowheads="1"/>
          </p:cNvSpPr>
          <p:nvPr>
            <p:ph type="dt" sz="half" idx="10"/>
          </p:nvPr>
        </p:nvSpPr>
        <p:spPr>
          <a:xfrm>
            <a:off x="685800" y="6237288"/>
            <a:ext cx="1905000" cy="457200"/>
          </a:xfrm>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a:xfrm>
            <a:off x="3124200" y="6237288"/>
            <a:ext cx="2895600" cy="457200"/>
          </a:xfrm>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SmartArt 占位符 2"/>
          <p:cNvSpPr>
            <a:spLocks noGrp="1"/>
          </p:cNvSpPr>
          <p:nvPr>
            <p:ph type="pic" idx="1"/>
          </p:nvPr>
        </p:nvSpPr>
        <p:spPr>
          <a:xfrm>
            <a:off x="685800" y="1981200"/>
            <a:ext cx="7772400" cy="4114800"/>
          </a:xfrm>
        </p:spPr>
        <p:txBody>
          <a:bodyPr/>
          <a:lstStyle/>
          <a:p>
            <a:pPr lvl="0"/>
            <a:endParaRPr lang="zh-CN" altLang="en-US" noProof="0"/>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prstTxWarp prst="textNoShape">
              <a:avLst/>
            </a:prstTxWarp>
          </a:bodyPr>
          <a:lstStyle>
            <a:lvl1pPr>
              <a:defRPr smtClean="0">
                <a:solidFill>
                  <a:srgbClr val="FFFFFF"/>
                </a:solidFill>
              </a:defRPr>
            </a:lvl1pPr>
          </a:lstStyle>
          <a:p>
            <a:endParaRPr lang="zh-CN" altLang="en-US"/>
          </a:p>
        </p:txBody>
      </p:sp>
      <p:sp>
        <p:nvSpPr>
          <p:cNvPr id="5" name="页脚占位符 4"/>
          <p:cNvSpPr>
            <a:spLocks noGrp="1"/>
          </p:cNvSpPr>
          <p:nvPr>
            <p:ph type="ftr" sz="quarter" idx="11"/>
          </p:nvPr>
        </p:nvSpPr>
        <p:spPr/>
        <p:txBody>
          <a:bodyPr/>
          <a:lstStyle>
            <a:lvl1pPr fontAlgn="auto">
              <a:spcAft>
                <a:spcPts val="0"/>
              </a:spcAft>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a:defRPr kumimoji="0" sz="2400" b="1">
                <a:solidFill>
                  <a:srgbClr val="FFFF66"/>
                </a:solidFill>
                <a:latin typeface="Garamond" pitchFamily="18" charset="0"/>
                <a:ea typeface="宋体" pitchFamily="2" charset="-122"/>
              </a:defRPr>
            </a:lvl1pPr>
          </a:lstStyle>
          <a:p>
            <a:fld id="{C847CECF-1338-430D-87CC-E89A5AAAED01}" type="slidenum">
              <a:rPr lang="zh-CN" altLang="en-US"/>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3810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296863" y="323850"/>
            <a:ext cx="2089150" cy="855663"/>
          </a:xfrm>
          <a:prstGeom prst="rect">
            <a:avLst/>
          </a:prstGeom>
          <a:noFill/>
          <a:ln w="9525">
            <a:noFill/>
            <a:miter lim="800000"/>
            <a:headEnd/>
            <a:tailEnd/>
          </a:ln>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a:solidFill>
                  <a:srgbClr val="FFFFFF"/>
                </a:solidFill>
                <a:latin typeface="Times New Roman" pitchFamily="18" charset="0"/>
                <a:ea typeface="宋体" pitchFamily="2" charset="-122"/>
              </a:defRPr>
            </a:lvl1pPr>
          </a:lstStyle>
          <a:p>
            <a:fld id="{CB8939F0-677F-4B82-9EB0-830966A589EE}" type="slidenum">
              <a:rPr lang="en-US" altLang="zh-CN"/>
              <a:pPr/>
              <a:t>‹#›</a:t>
            </a:fld>
            <a:endParaRPr lang="en-US" altLang="zh-CN"/>
          </a:p>
        </p:txBody>
      </p:sp>
    </p:spTree>
    <p:extLst>
      <p:ext uri="{BB962C8B-B14F-4D97-AF65-F5344CB8AC3E}">
        <p14:creationId xmlns:p14="http://schemas.microsoft.com/office/powerpoint/2010/main" val="370545718"/>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76757498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310220346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22813843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3415640539"/>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19412480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79915787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993654986"/>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721230394"/>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82976531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19352477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695325"/>
            <a:ext cx="9144000" cy="6119813"/>
          </a:xfrm>
          <a:prstGeom prst="rect">
            <a:avLst/>
          </a:prstGeom>
          <a:solidFill>
            <a:schemeClr val="tx1">
              <a:alpha val="87057"/>
            </a:schemeClr>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sz="2400" b="1">
                <a:solidFill>
                  <a:srgbClr val="FFFF66"/>
                </a:solidFill>
                <a:latin typeface="Garamond" panose="02020404030301010803" pitchFamily="18" charset="0"/>
                <a:ea typeface="宋体" panose="02010600030101010101" pitchFamily="2" charset="-122"/>
              </a:defRPr>
            </a:lvl1pPr>
            <a:lvl2pPr marL="742950" indent="-285750" eaLnBrk="0" hangingPunct="0">
              <a:defRPr sz="2400" b="1">
                <a:solidFill>
                  <a:srgbClr val="FFFF66"/>
                </a:solidFill>
                <a:latin typeface="Garamond" panose="02020404030301010803" pitchFamily="18" charset="0"/>
                <a:ea typeface="宋体" panose="02010600030101010101" pitchFamily="2" charset="-122"/>
              </a:defRPr>
            </a:lvl2pPr>
            <a:lvl3pPr marL="1143000" indent="-228600" eaLnBrk="0" hangingPunct="0">
              <a:defRPr sz="2400" b="1">
                <a:solidFill>
                  <a:srgbClr val="FFFF66"/>
                </a:solidFill>
                <a:latin typeface="Garamond" panose="02020404030301010803" pitchFamily="18" charset="0"/>
                <a:ea typeface="宋体" panose="02010600030101010101" pitchFamily="2" charset="-122"/>
              </a:defRPr>
            </a:lvl3pPr>
            <a:lvl4pPr marL="1600200" indent="-228600" eaLnBrk="0" hangingPunct="0">
              <a:defRPr sz="2400" b="1">
                <a:solidFill>
                  <a:srgbClr val="FFFF66"/>
                </a:solidFill>
                <a:latin typeface="Garamond" panose="02020404030301010803" pitchFamily="18" charset="0"/>
                <a:ea typeface="宋体" panose="02010600030101010101" pitchFamily="2" charset="-122"/>
              </a:defRPr>
            </a:lvl4pPr>
            <a:lvl5pPr marL="2057400" indent="-228600" eaLnBrk="0" hangingPunct="0">
              <a:defRPr sz="2400" b="1">
                <a:solidFill>
                  <a:srgbClr val="FFFF66"/>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9pPr>
          </a:lstStyle>
          <a:p>
            <a:pPr eaLnBrk="1" hangingPunct="1">
              <a:spcBef>
                <a:spcPct val="50000"/>
              </a:spcBef>
              <a:defRPr/>
            </a:pPr>
            <a:endParaRPr kumimoji="0" lang="zh-CN" altLang="en-US"/>
          </a:p>
        </p:txBody>
      </p:sp>
      <p:sp>
        <p:nvSpPr>
          <p:cNvPr id="4" name="矩形 7"/>
          <p:cNvSpPr>
            <a:spLocks noChangeArrowheads="1"/>
          </p:cNvSpPr>
          <p:nvPr userDrawn="1"/>
        </p:nvSpPr>
        <p:spPr bwMode="auto">
          <a:xfrm>
            <a:off x="8369300" y="6534150"/>
            <a:ext cx="747713" cy="369888"/>
          </a:xfrm>
          <a:prstGeom prst="rect">
            <a:avLst/>
          </a:prstGeom>
          <a:noFill/>
          <a:ln w="9525">
            <a:noFill/>
            <a:miter lim="800000"/>
            <a:headEnd/>
            <a:tailEnd/>
          </a:ln>
        </p:spPr>
        <p:txBody>
          <a:bodyPr wrap="none">
            <a:spAutoFit/>
          </a:bodyPr>
          <a:lstStyle/>
          <a:p>
            <a:fld id="{C2274D27-0BD8-419A-9412-C9BF6973B2A4}" type="slidenum">
              <a:rPr kumimoji="0" lang="en-US" altLang="zh-CN" b="1">
                <a:solidFill>
                  <a:srgbClr val="0066FF"/>
                </a:solidFill>
                <a:latin typeface="Times New Roman" pitchFamily="18" charset="0"/>
                <a:ea typeface="Yahei Mono" charset="-122"/>
              </a:rPr>
              <a:pPr/>
              <a:t>‹#›</a:t>
            </a:fld>
            <a:r>
              <a:rPr kumimoji="0" lang="en-US" altLang="zh-CN" b="1" dirty="0">
                <a:solidFill>
                  <a:srgbClr val="0066FF"/>
                </a:solidFill>
                <a:latin typeface="Times New Roman" pitchFamily="18" charset="0"/>
                <a:ea typeface="Yahei Mono" charset="-122"/>
              </a:rPr>
              <a:t>/36</a:t>
            </a:r>
            <a:endParaRPr kumimoji="0" lang="zh-CN" altLang="en-US" b="1" dirty="0">
              <a:solidFill>
                <a:srgbClr val="0066FF"/>
              </a:solidFill>
              <a:latin typeface="Times New Roman" pitchFamily="18" charset="0"/>
              <a:ea typeface="Yahei Mono" charset="-122"/>
            </a:endParaRPr>
          </a:p>
        </p:txBody>
      </p:sp>
      <p:sp>
        <p:nvSpPr>
          <p:cNvPr id="2" name="标题 1"/>
          <p:cNvSpPr>
            <a:spLocks noGrp="1"/>
          </p:cNvSpPr>
          <p:nvPr>
            <p:ph type="title"/>
          </p:nvPr>
        </p:nvSpPr>
        <p:spPr>
          <a:xfrm>
            <a:off x="1242044" y="24509"/>
            <a:ext cx="7772400" cy="645195"/>
          </a:xfrm>
        </p:spPr>
        <p:txBody>
          <a:bodyPr/>
          <a:lstStyle>
            <a:lvl1pPr algn="r">
              <a:defRPr sz="28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5" name="Rectangle 6"/>
          <p:cNvSpPr>
            <a:spLocks noGrp="1" noChangeArrowheads="1"/>
          </p:cNvSpPr>
          <p:nvPr>
            <p:ph type="dt" sz="half" idx="10"/>
          </p:nvPr>
        </p:nvSpPr>
        <p:spPr>
          <a:xfrm>
            <a:off x="685800" y="6237288"/>
            <a:ext cx="1905000" cy="457200"/>
          </a:xfrm>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a:xfrm>
            <a:off x="3124200" y="6237288"/>
            <a:ext cx="2895600" cy="457200"/>
          </a:xfrm>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91172487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223224028"/>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SmartArt 占位符 2"/>
          <p:cNvSpPr>
            <a:spLocks noGrp="1"/>
          </p:cNvSpPr>
          <p:nvPr>
            <p:ph type="pic" idx="1"/>
          </p:nvPr>
        </p:nvSpPr>
        <p:spPr>
          <a:xfrm>
            <a:off x="685800" y="1981200"/>
            <a:ext cx="7772400" cy="4114800"/>
          </a:xfrm>
        </p:spPr>
        <p:txBody>
          <a:bodyPr/>
          <a:lstStyle/>
          <a:p>
            <a:pPr lvl="0"/>
            <a:endParaRPr lang="zh-CN" altLang="en-US" noProof="0"/>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461115208"/>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prstTxWarp prst="textNoShape">
              <a:avLst/>
            </a:prstTxWarp>
          </a:bodyPr>
          <a:lstStyle>
            <a:lvl1pPr>
              <a:defRPr smtClean="0">
                <a:solidFill>
                  <a:srgbClr val="FFFFFF"/>
                </a:solidFill>
              </a:defRPr>
            </a:lvl1pPr>
          </a:lstStyle>
          <a:p>
            <a:endParaRPr lang="zh-CN" altLang="en-US"/>
          </a:p>
        </p:txBody>
      </p:sp>
      <p:sp>
        <p:nvSpPr>
          <p:cNvPr id="5" name="页脚占位符 4"/>
          <p:cNvSpPr>
            <a:spLocks noGrp="1"/>
          </p:cNvSpPr>
          <p:nvPr>
            <p:ph type="ftr" sz="quarter" idx="11"/>
          </p:nvPr>
        </p:nvSpPr>
        <p:spPr/>
        <p:txBody>
          <a:bodyPr/>
          <a:lstStyle>
            <a:lvl1pPr fontAlgn="auto">
              <a:spcAft>
                <a:spcPts val="0"/>
              </a:spcAft>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a:defRPr kumimoji="0" sz="2400" b="1">
                <a:solidFill>
                  <a:srgbClr val="FFFF66"/>
                </a:solidFill>
                <a:latin typeface="Garamond" pitchFamily="18" charset="0"/>
                <a:ea typeface="宋体" pitchFamily="2" charset="-122"/>
              </a:defRPr>
            </a:lvl1pPr>
          </a:lstStyle>
          <a:p>
            <a:fld id="{C847CECF-1338-430D-87CC-E89A5AAAED01}" type="slidenum">
              <a:rPr lang="zh-CN" altLang="en-US"/>
              <a:pPr/>
              <a:t>‹#›</a:t>
            </a:fld>
            <a:endParaRPr lang="zh-CN" altLang="en-US"/>
          </a:p>
        </p:txBody>
      </p:sp>
    </p:spTree>
    <p:extLst>
      <p:ext uri="{BB962C8B-B14F-4D97-AF65-F5344CB8AC3E}">
        <p14:creationId xmlns:p14="http://schemas.microsoft.com/office/powerpoint/2010/main" val="75513993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extLst>
      <p:ext uri="{BB962C8B-B14F-4D97-AF65-F5344CB8AC3E}">
        <p14:creationId xmlns:p14="http://schemas.microsoft.com/office/powerpoint/2010/main" val="145491874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296863" y="323850"/>
            <a:ext cx="2089150" cy="855663"/>
          </a:xfrm>
          <a:prstGeom prst="rect">
            <a:avLst/>
          </a:prstGeom>
          <a:noFill/>
          <a:ln w="9525">
            <a:noFill/>
            <a:miter lim="800000"/>
            <a:headEnd/>
            <a:tailEnd/>
          </a:ln>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a:solidFill>
                  <a:srgbClr val="FFFFFF"/>
                </a:solidFill>
                <a:latin typeface="Times New Roman" pitchFamily="18" charset="0"/>
                <a:ea typeface="宋体" pitchFamily="2" charset="-122"/>
              </a:defRPr>
            </a:lvl1pPr>
          </a:lstStyle>
          <a:p>
            <a:fld id="{CB8939F0-677F-4B82-9EB0-830966A589EE}" type="slidenum">
              <a:rPr lang="en-US" altLang="zh-CN"/>
              <a:pPr/>
              <a:t>‹#›</a:t>
            </a:fld>
            <a:endParaRPr lang="en-US" altLang="zh-CN"/>
          </a:p>
        </p:txBody>
      </p:sp>
    </p:spTree>
    <p:extLst>
      <p:ext uri="{BB962C8B-B14F-4D97-AF65-F5344CB8AC3E}">
        <p14:creationId xmlns:p14="http://schemas.microsoft.com/office/powerpoint/2010/main" val="115876069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604273813"/>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70694295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08095146"/>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8"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88874174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4"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2089897824"/>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3"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45993973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469157128"/>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11425559"/>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231530054"/>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719394313"/>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0" y="695325"/>
            <a:ext cx="9144000" cy="6119813"/>
          </a:xfrm>
          <a:prstGeom prst="rect">
            <a:avLst/>
          </a:prstGeom>
          <a:solidFill>
            <a:schemeClr val="tx1">
              <a:alpha val="87057"/>
            </a:schemeClr>
          </a:solidFill>
          <a:ln>
            <a:noFill/>
          </a:ln>
          <a:extLst>
            <a:ext uri="{91240B29-F687-4F45-9708-019B960494DF}">
              <a14:hiddenLine xmlns:a14="http://schemas.microsoft.com/office/drawing/2010/main" w="9525">
                <a:solidFill>
                  <a:srgbClr val="000000"/>
                </a:solidFill>
                <a:round/>
              </a14:hiddenLine>
            </a:ext>
          </a:extLst>
        </p:spPr>
        <p:txBody>
          <a:bodyPr>
            <a:spAutoFit/>
          </a:bodyPr>
          <a:lstStyle>
            <a:lvl1pPr eaLnBrk="0" hangingPunct="0">
              <a:defRPr sz="2400" b="1">
                <a:solidFill>
                  <a:srgbClr val="FFFF66"/>
                </a:solidFill>
                <a:latin typeface="Garamond" panose="02020404030301010803" pitchFamily="18" charset="0"/>
                <a:ea typeface="宋体" panose="02010600030101010101" pitchFamily="2" charset="-122"/>
              </a:defRPr>
            </a:lvl1pPr>
            <a:lvl2pPr marL="742950" indent="-285750" eaLnBrk="0" hangingPunct="0">
              <a:defRPr sz="2400" b="1">
                <a:solidFill>
                  <a:srgbClr val="FFFF66"/>
                </a:solidFill>
                <a:latin typeface="Garamond" panose="02020404030301010803" pitchFamily="18" charset="0"/>
                <a:ea typeface="宋体" panose="02010600030101010101" pitchFamily="2" charset="-122"/>
              </a:defRPr>
            </a:lvl2pPr>
            <a:lvl3pPr marL="1143000" indent="-228600" eaLnBrk="0" hangingPunct="0">
              <a:defRPr sz="2400" b="1">
                <a:solidFill>
                  <a:srgbClr val="FFFF66"/>
                </a:solidFill>
                <a:latin typeface="Garamond" panose="02020404030301010803" pitchFamily="18" charset="0"/>
                <a:ea typeface="宋体" panose="02010600030101010101" pitchFamily="2" charset="-122"/>
              </a:defRPr>
            </a:lvl3pPr>
            <a:lvl4pPr marL="1600200" indent="-228600" eaLnBrk="0" hangingPunct="0">
              <a:defRPr sz="2400" b="1">
                <a:solidFill>
                  <a:srgbClr val="FFFF66"/>
                </a:solidFill>
                <a:latin typeface="Garamond" panose="02020404030301010803" pitchFamily="18" charset="0"/>
                <a:ea typeface="宋体" panose="02010600030101010101" pitchFamily="2" charset="-122"/>
              </a:defRPr>
            </a:lvl4pPr>
            <a:lvl5pPr marL="2057400" indent="-228600" eaLnBrk="0" hangingPunct="0">
              <a:defRPr sz="2400" b="1">
                <a:solidFill>
                  <a:srgbClr val="FFFF66"/>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66"/>
                </a:solidFill>
                <a:latin typeface="Garamond" panose="02020404030301010803" pitchFamily="18" charset="0"/>
                <a:ea typeface="宋体" panose="02010600030101010101" pitchFamily="2" charset="-122"/>
              </a:defRPr>
            </a:lvl9pPr>
          </a:lstStyle>
          <a:p>
            <a:pPr eaLnBrk="1" hangingPunct="1">
              <a:spcBef>
                <a:spcPct val="50000"/>
              </a:spcBef>
              <a:defRPr/>
            </a:pPr>
            <a:endParaRPr kumimoji="0" lang="zh-CN" altLang="en-US"/>
          </a:p>
        </p:txBody>
      </p:sp>
      <p:sp>
        <p:nvSpPr>
          <p:cNvPr id="4" name="矩形 7"/>
          <p:cNvSpPr>
            <a:spLocks noChangeArrowheads="1"/>
          </p:cNvSpPr>
          <p:nvPr userDrawn="1"/>
        </p:nvSpPr>
        <p:spPr bwMode="auto">
          <a:xfrm>
            <a:off x="8369300" y="6534150"/>
            <a:ext cx="747713" cy="369888"/>
          </a:xfrm>
          <a:prstGeom prst="rect">
            <a:avLst/>
          </a:prstGeom>
          <a:noFill/>
          <a:ln w="9525">
            <a:noFill/>
            <a:miter lim="800000"/>
            <a:headEnd/>
            <a:tailEnd/>
          </a:ln>
        </p:spPr>
        <p:txBody>
          <a:bodyPr wrap="none">
            <a:spAutoFit/>
          </a:bodyPr>
          <a:lstStyle/>
          <a:p>
            <a:fld id="{C2274D27-0BD8-419A-9412-C9BF6973B2A4}" type="slidenum">
              <a:rPr kumimoji="0" lang="en-US" altLang="zh-CN" b="1">
                <a:solidFill>
                  <a:srgbClr val="0066FF"/>
                </a:solidFill>
                <a:latin typeface="Times New Roman"/>
                <a:ea typeface="Yahei Mono" charset="-122"/>
              </a:rPr>
              <a:pPr/>
              <a:t>‹#›</a:t>
            </a:fld>
            <a:r>
              <a:rPr kumimoji="0" lang="en-US" altLang="zh-CN" b="1" dirty="0">
                <a:solidFill>
                  <a:srgbClr val="0066FF"/>
                </a:solidFill>
                <a:latin typeface="Times New Roman"/>
                <a:ea typeface="Yahei Mono" charset="-122"/>
              </a:rPr>
              <a:t>/36</a:t>
            </a:r>
            <a:endParaRPr kumimoji="0" lang="zh-CN" altLang="en-US" b="1" dirty="0">
              <a:solidFill>
                <a:srgbClr val="0066FF"/>
              </a:solidFill>
              <a:latin typeface="Times New Roman"/>
              <a:ea typeface="Yahei Mono" charset="-122"/>
            </a:endParaRPr>
          </a:p>
        </p:txBody>
      </p:sp>
      <p:sp>
        <p:nvSpPr>
          <p:cNvPr id="2" name="标题 1"/>
          <p:cNvSpPr>
            <a:spLocks noGrp="1"/>
          </p:cNvSpPr>
          <p:nvPr>
            <p:ph type="title"/>
          </p:nvPr>
        </p:nvSpPr>
        <p:spPr>
          <a:xfrm>
            <a:off x="1242044" y="24509"/>
            <a:ext cx="7772400" cy="645195"/>
          </a:xfrm>
        </p:spPr>
        <p:txBody>
          <a:bodyPr/>
          <a:lstStyle>
            <a:lvl1pPr algn="r">
              <a:defRPr sz="28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5" name="Rectangle 6"/>
          <p:cNvSpPr>
            <a:spLocks noGrp="1" noChangeArrowheads="1"/>
          </p:cNvSpPr>
          <p:nvPr>
            <p:ph type="dt" sz="half" idx="10"/>
          </p:nvPr>
        </p:nvSpPr>
        <p:spPr>
          <a:xfrm>
            <a:off x="685800" y="6237288"/>
            <a:ext cx="1905000" cy="457200"/>
          </a:xfrm>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a:xfrm>
            <a:off x="3124200" y="6237288"/>
            <a:ext cx="2895600" cy="457200"/>
          </a:xfrm>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57795514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6"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120780744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noFill/>
          <a:ln w="9525">
            <a:noFill/>
            <a:miter lim="800000"/>
          </a:ln>
          <a:effectLst/>
        </p:spPr>
        <p:txBody>
          <a:bodyPr/>
          <a:lstStyle>
            <a:lvl1pPr>
              <a:defRPr lang="zh-CN" altLang="en-US" sz="3200" b="1">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SmartArt 占位符 2"/>
          <p:cNvSpPr>
            <a:spLocks noGrp="1"/>
          </p:cNvSpPr>
          <p:nvPr>
            <p:ph type="pic" idx="1"/>
          </p:nvPr>
        </p:nvSpPr>
        <p:spPr>
          <a:xfrm>
            <a:off x="685800" y="1981200"/>
            <a:ext cx="7772400" cy="4114800"/>
          </a:xfrm>
        </p:spPr>
        <p:txBody>
          <a:bodyPr/>
          <a:lstStyle/>
          <a:p>
            <a:pPr lvl="0"/>
            <a:endParaRPr lang="zh-CN" altLang="en-US" noProof="0"/>
          </a:p>
        </p:txBody>
      </p:sp>
      <p:sp>
        <p:nvSpPr>
          <p:cNvPr id="4" name="Rectangle 6"/>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7"/>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Tree>
    <p:extLst>
      <p:ext uri="{BB962C8B-B14F-4D97-AF65-F5344CB8AC3E}">
        <p14:creationId xmlns:p14="http://schemas.microsoft.com/office/powerpoint/2010/main" val="90953566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prstTxWarp prst="textNoShape">
              <a:avLst/>
            </a:prstTxWarp>
          </a:bodyPr>
          <a:lstStyle>
            <a:lvl1pPr>
              <a:defRPr smtClean="0">
                <a:solidFill>
                  <a:srgbClr val="FFFFFF"/>
                </a:solidFill>
              </a:defRPr>
            </a:lvl1pPr>
          </a:lstStyle>
          <a:p>
            <a:endParaRPr lang="zh-CN" altLang="en-US"/>
          </a:p>
        </p:txBody>
      </p:sp>
      <p:sp>
        <p:nvSpPr>
          <p:cNvPr id="5" name="页脚占位符 4"/>
          <p:cNvSpPr>
            <a:spLocks noGrp="1"/>
          </p:cNvSpPr>
          <p:nvPr>
            <p:ph type="ftr" sz="quarter" idx="11"/>
          </p:nvPr>
        </p:nvSpPr>
        <p:spPr/>
        <p:txBody>
          <a:bodyPr/>
          <a:lstStyle>
            <a:lvl1pPr fontAlgn="auto">
              <a:spcAft>
                <a:spcPts val="0"/>
              </a:spcAft>
              <a:defRPr/>
            </a:lvl1pPr>
          </a:lstStyle>
          <a:p>
            <a:pPr>
              <a:defRPr/>
            </a:pPr>
            <a:endParaRPr lang="zh-CN" altLang="en-US"/>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a:defRPr kumimoji="0" sz="2400" b="1">
                <a:solidFill>
                  <a:srgbClr val="FFFF66"/>
                </a:solidFill>
                <a:latin typeface="Garamond" pitchFamily="18" charset="0"/>
                <a:ea typeface="宋体" pitchFamily="2" charset="-122"/>
              </a:defRPr>
            </a:lvl1pPr>
          </a:lstStyle>
          <a:p>
            <a:fld id="{C847CECF-1338-430D-87CC-E89A5AAAED01}" type="slidenum">
              <a:rPr lang="zh-CN" altLang="en-US"/>
              <a:pPr/>
              <a:t>‹#›</a:t>
            </a:fld>
            <a:endParaRPr lang="zh-CN" altLang="en-US"/>
          </a:p>
        </p:txBody>
      </p:sp>
    </p:spTree>
    <p:extLst>
      <p:ext uri="{BB962C8B-B14F-4D97-AF65-F5344CB8AC3E}">
        <p14:creationId xmlns:p14="http://schemas.microsoft.com/office/powerpoint/2010/main" val="131302266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extLst>
      <p:ext uri="{BB962C8B-B14F-4D97-AF65-F5344CB8AC3E}">
        <p14:creationId xmlns:p14="http://schemas.microsoft.com/office/powerpoint/2010/main" val="1591998726"/>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867270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5720" y="-142892"/>
            <a:ext cx="8229600" cy="1143000"/>
          </a:xfrm>
        </p:spPr>
        <p:txBody>
          <a:bodyPr>
            <a:normAutofit/>
          </a:bodyPr>
          <a:lstStyle>
            <a:lvl1pPr algn="l">
              <a:defRPr sz="400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8185119"/>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8335483"/>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23351754"/>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045125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5202242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712979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80654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357916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457809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3907700"/>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Picture 5" descr="D:\KJ工作\Q 清华大学\电机系\设计\封面1.jpg"/>
          <p:cNvPicPr>
            <a:picLocks noChangeAspect="1" noChangeArrowheads="1"/>
          </p:cNvPicPr>
          <p:nvPr userDrawn="1"/>
        </p:nvPicPr>
        <p:blipFill>
          <a:blip r:embed="rId2"/>
          <a:srcRect/>
          <a:stretch>
            <a:fillRect/>
          </a:stretch>
        </p:blipFill>
        <p:spPr bwMode="auto">
          <a:xfrm>
            <a:off x="-1" y="0"/>
            <a:ext cx="9144001" cy="6858000"/>
          </a:xfrm>
          <a:prstGeom prst="rect">
            <a:avLst/>
          </a:prstGeom>
          <a:noFill/>
        </p:spPr>
      </p:pic>
      <p:sp>
        <p:nvSpPr>
          <p:cNvPr id="4" name="Rectangle 7"/>
          <p:cNvSpPr>
            <a:spLocks noGrp="1" noChangeArrowheads="1"/>
          </p:cNvSpPr>
          <p:nvPr>
            <p:ph type="dt" sz="quarter" idx="10"/>
          </p:nvPr>
        </p:nvSpPr>
        <p:spPr/>
        <p:txBody>
          <a:bodyPr/>
          <a:lstStyle>
            <a:lvl1pPr fontAlgn="auto">
              <a:spcAft>
                <a:spcPts val="0"/>
              </a:spcAft>
              <a:defRPr/>
            </a:lvl1pPr>
          </a:lstStyle>
          <a:p>
            <a:pPr>
              <a:defRPr/>
            </a:pPr>
            <a:endParaRPr lang="en-US" altLang="zh-CN" dirty="0">
              <a:solidFill>
                <a:prstClr val="black">
                  <a:tint val="75000"/>
                </a:prstClr>
              </a:solidFill>
            </a:endParaRPr>
          </a:p>
        </p:txBody>
      </p:sp>
      <p:sp>
        <p:nvSpPr>
          <p:cNvPr id="5" name="Rectangle 8"/>
          <p:cNvSpPr>
            <a:spLocks noGrp="1" noChangeArrowheads="1"/>
          </p:cNvSpPr>
          <p:nvPr>
            <p:ph type="ftr" sz="quarter" idx="11"/>
          </p:nvPr>
        </p:nvSpPr>
        <p:spPr/>
        <p:txBody>
          <a:bodyPr/>
          <a:lstStyle>
            <a:lvl1pPr fontAlgn="auto">
              <a:spcAft>
                <a:spcPts val="0"/>
              </a:spcAft>
              <a:defRPr/>
            </a:lvl1pPr>
          </a:lstStyle>
          <a:p>
            <a:pPr>
              <a:defRPr/>
            </a:pPr>
            <a:endParaRPr lang="en-US" altLang="zh-CN" dirty="0">
              <a:solidFill>
                <a:prstClr val="black">
                  <a:tint val="75000"/>
                </a:prstClr>
              </a:solidFill>
            </a:endParaRPr>
          </a:p>
        </p:txBody>
      </p:sp>
      <p:sp>
        <p:nvSpPr>
          <p:cNvPr id="6" name="Rectangle 9"/>
          <p:cNvSpPr>
            <a:spLocks noGrp="1" noChangeArrowheads="1"/>
          </p:cNvSpPr>
          <p:nvPr>
            <p:ph type="sldNum" sz="quarter" idx="12"/>
          </p:nvPr>
        </p:nvSpPr>
        <p:spPr bwMode="auto">
          <a:xfrm>
            <a:off x="7239000" y="6237288"/>
            <a:ext cx="1905000" cy="457200"/>
          </a:xfrm>
          <a:prstGeom prst="rect">
            <a:avLst/>
          </a:prstGeom>
          <a:ln>
            <a:miter lim="800000"/>
          </a:ln>
        </p:spPr>
        <p:txBody>
          <a:bodyPr vert="horz" wrap="square" lIns="92075" tIns="46038" rIns="92075" bIns="46038" numCol="1" anchor="ctr" anchorCtr="0" compatLnSpc="1">
            <a:prstTxWarp prst="textNoShape">
              <a:avLst/>
            </a:prstTxWarp>
          </a:bodyPr>
          <a:lstStyle>
            <a:lvl1pPr algn="r">
              <a:defRPr kumimoji="0" sz="1400" smtClean="0">
                <a:solidFill>
                  <a:srgbClr val="FFFFFF"/>
                </a:solidFill>
                <a:latin typeface="Times New Roman" pitchFamily="18" charset="0"/>
                <a:ea typeface="宋体" pitchFamily="2" charset="-122"/>
              </a:defRPr>
            </a:lvl1pPr>
          </a:lstStyle>
          <a:p>
            <a:pPr>
              <a:defRPr/>
            </a:pPr>
            <a:fld id="{F23BE0D3-E8F9-40D9-B8B3-ED6B353272F7}" type="slidenum">
              <a:rPr lang="en-US" altLang="zh-CN"/>
              <a:pPr>
                <a:defRPr/>
              </a:pPr>
              <a:t>‹#›</a:t>
            </a:fld>
            <a:endParaRPr lang="en-US" altLang="zh-CN" dirty="0"/>
          </a:p>
        </p:txBody>
      </p:sp>
    </p:spTree>
    <p:extLst>
      <p:ext uri="{BB962C8B-B14F-4D97-AF65-F5344CB8AC3E}">
        <p14:creationId xmlns:p14="http://schemas.microsoft.com/office/powerpoint/2010/main" val="380823694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6D95434A-1094-4C26-ADA4-1AB6210859AE}" type="slidenum">
              <a:rPr kumimoji="0" lang="en-US" smtClean="0"/>
              <a:pPr/>
              <a:t>‹#›</a:t>
            </a:fld>
            <a:endParaRPr kumimoji="0" lang="zh-CN" altLang="en-US"/>
          </a:p>
        </p:txBody>
      </p:sp>
    </p:spTree>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025191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5720" y="-142892"/>
            <a:ext cx="8229600" cy="1143000"/>
          </a:xfrm>
        </p:spPr>
        <p:txBody>
          <a:bodyPr>
            <a:normAutofit/>
          </a:bodyPr>
          <a:lstStyle>
            <a:lvl1pPr algn="l">
              <a:defRPr sz="400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19354389"/>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52412644"/>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673961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3759025"/>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603657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7096677"/>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67654821"/>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6620720"/>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8063132"/>
      </p:ext>
    </p:extLst>
  </p:cSld>
  <p:clrMapOvr>
    <a:masterClrMapping/>
  </p:clrMapOvr>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jpe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1.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D7CB7-B782-48FC-BA17-F684A6D96D7F}" type="slidenum">
              <a:rPr lang="zh-CN" altLang="en-US" smtClean="0"/>
              <a:pPr/>
              <a:t>‹#›</a:t>
            </a:fld>
            <a:endParaRPr lang="zh-CN" altLang="en-US"/>
          </a:p>
        </p:txBody>
      </p:sp>
      <p:pic>
        <p:nvPicPr>
          <p:cNvPr id="7" name="Picture 7" descr="D:\KJ工作\Q 清华大学\电机系\设计\A 内页.jpg"/>
          <p:cNvPicPr>
            <a:picLocks noChangeAspect="1" noChangeArrowheads="1"/>
          </p:cNvPicPr>
          <p:nvPr/>
        </p:nvPicPr>
        <p:blipFill>
          <a:blip r:embed="rId16"/>
          <a:srcRect/>
          <a:stretch>
            <a:fillRect/>
          </a:stretch>
        </p:blipFill>
        <p:spPr bwMode="auto">
          <a:xfrm>
            <a:off x="0" y="0"/>
            <a:ext cx="9144000" cy="6858000"/>
          </a:xfrm>
          <a:prstGeom prst="rect">
            <a:avLst/>
          </a:prstGeom>
          <a:noFill/>
        </p:spPr>
      </p:pic>
      <p:sp>
        <p:nvSpPr>
          <p:cNvPr id="10" name="矩形 7"/>
          <p:cNvSpPr>
            <a:spLocks noChangeArrowheads="1"/>
          </p:cNvSpPr>
          <p:nvPr userDrawn="1"/>
        </p:nvSpPr>
        <p:spPr bwMode="auto">
          <a:xfrm>
            <a:off x="8313147" y="6429396"/>
            <a:ext cx="688009" cy="3231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fld id="{C2274D27-0BD8-419A-9412-C9BF6973B2A4}" type="slidenum">
              <a:rPr kumimoji="0" lang="en-US" altLang="zh-CN" sz="1500" b="0" i="0" u="none" strike="noStrike" kern="0" cap="none" spc="0" normalizeH="0" baseline="0" noProof="0" smtClean="0">
                <a:ln>
                  <a:noFill/>
                </a:ln>
                <a:solidFill>
                  <a:sysClr val="window" lastClr="FFFFFF">
                    <a:lumMod val="50000"/>
                  </a:sysClr>
                </a:solidFill>
                <a:effectLst/>
                <a:uLnTx/>
                <a:uFillTx/>
                <a:latin typeface="Arial" pitchFamily="34" charset="0"/>
                <a:ea typeface="Yahei Mono" charset="-122"/>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a:t>
            </a:fld>
            <a:r>
              <a:rPr kumimoji="0" lang="en-US" altLang="zh-CN" sz="1500" b="0" i="0" u="none" strike="noStrike" kern="0" cap="none" spc="0" normalizeH="0" baseline="0" noProof="0" dirty="0">
                <a:ln>
                  <a:noFill/>
                </a:ln>
                <a:solidFill>
                  <a:sysClr val="window" lastClr="FFFFFF">
                    <a:lumMod val="50000"/>
                  </a:sysClr>
                </a:solidFill>
                <a:effectLst/>
                <a:uLnTx/>
                <a:uFillTx/>
                <a:latin typeface="Arial" pitchFamily="34" charset="0"/>
                <a:ea typeface="Yahei Mono" charset="-122"/>
                <a:cs typeface="Arial" pitchFamily="34" charset="0"/>
              </a:rPr>
              <a:t>/49</a:t>
            </a:r>
            <a:endParaRPr kumimoji="0" lang="zh-CN" altLang="en-US" sz="1500" b="0" i="0" u="none" strike="noStrike" kern="0" cap="none" spc="0" normalizeH="0" baseline="0" noProof="0" dirty="0">
              <a:ln>
                <a:noFill/>
              </a:ln>
              <a:solidFill>
                <a:sysClr val="window" lastClr="FFFFFF">
                  <a:lumMod val="50000"/>
                </a:sysClr>
              </a:solidFill>
              <a:effectLst/>
              <a:uLnTx/>
              <a:uFillTx/>
              <a:latin typeface="Arial" pitchFamily="34" charset="0"/>
              <a:ea typeface="Yahei Mono" charset="-122"/>
              <a:cs typeface="Arial" pitchFamily="34" charset="0"/>
            </a:endParaRPr>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731" r:id="rId13"/>
    <p:sldLayoutId id="2147483742" r:id="rId14"/>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7" descr="D:\KJ工作\Q 清华大学\电机系\设计\A 内页.jpg"/>
          <p:cNvPicPr>
            <a:picLocks noChangeAspect="1" noChangeArrowheads="1"/>
          </p:cNvPicPr>
          <p:nvPr/>
        </p:nvPicPr>
        <p:blipFill>
          <a:blip r:embed="rId17"/>
          <a:srcRect/>
          <a:stretch>
            <a:fillRect/>
          </a:stretch>
        </p:blipFill>
        <p:spPr bwMode="auto">
          <a:xfrm>
            <a:off x="0" y="0"/>
            <a:ext cx="9144000" cy="6858000"/>
          </a:xfrm>
          <a:prstGeom prst="rect">
            <a:avLst/>
          </a:prstGeom>
          <a:noFill/>
        </p:spPr>
      </p:pic>
      <p:sp>
        <p:nvSpPr>
          <p:cNvPr id="9" name="矩形 7"/>
          <p:cNvSpPr>
            <a:spLocks noChangeArrowheads="1"/>
          </p:cNvSpPr>
          <p:nvPr/>
        </p:nvSpPr>
        <p:spPr bwMode="auto">
          <a:xfrm>
            <a:off x="8313147" y="6429396"/>
            <a:ext cx="688009" cy="323165"/>
          </a:xfrm>
          <a:prstGeom prst="rect">
            <a:avLst/>
          </a:prstGeom>
          <a:noFill/>
          <a:ln w="9525">
            <a:noFill/>
            <a:miter lim="800000"/>
            <a:headEnd/>
            <a:tailEnd/>
          </a:ln>
        </p:spPr>
        <p:txBody>
          <a:bodyPr wrap="none">
            <a:spAutoFit/>
          </a:bodyPr>
          <a:lstStyle/>
          <a:p>
            <a:fld id="{C2274D27-0BD8-419A-9412-C9BF6973B2A4}" type="slidenum">
              <a:rPr kumimoji="0" lang="en-US" altLang="zh-CN" sz="1500" b="0" smtClean="0">
                <a:solidFill>
                  <a:schemeClr val="tx1">
                    <a:lumMod val="50000"/>
                  </a:schemeClr>
                </a:solidFill>
                <a:latin typeface="Arial" pitchFamily="34" charset="0"/>
                <a:ea typeface="Yahei Mono" charset="-122"/>
                <a:cs typeface="Arial" pitchFamily="34" charset="0"/>
              </a:rPr>
              <a:pPr/>
              <a:t>‹#›</a:t>
            </a:fld>
            <a:r>
              <a:rPr kumimoji="0" lang="en-US" altLang="zh-CN" sz="1500" b="0" dirty="0">
                <a:solidFill>
                  <a:schemeClr val="tx1">
                    <a:lumMod val="50000"/>
                  </a:schemeClr>
                </a:solidFill>
                <a:latin typeface="Arial" pitchFamily="34" charset="0"/>
                <a:ea typeface="Yahei Mono" charset="-122"/>
                <a:cs typeface="Arial" pitchFamily="34" charset="0"/>
              </a:rPr>
              <a:t>/49</a:t>
            </a:r>
            <a:endParaRPr kumimoji="0" lang="zh-CN" altLang="en-US" sz="1500" b="0" dirty="0">
              <a:solidFill>
                <a:schemeClr val="tx1">
                  <a:lumMod val="50000"/>
                </a:schemeClr>
              </a:solidFill>
              <a:latin typeface="Arial" pitchFamily="34" charset="0"/>
              <a:ea typeface="Yahei Mono" charset="-122"/>
              <a:cs typeface="Arial" pitchFamily="34" charset="0"/>
            </a:endParaRPr>
          </a:p>
        </p:txBody>
      </p:sp>
      <p:sp>
        <p:nvSpPr>
          <p:cNvPr id="186373" name="Rectangle 5"/>
          <p:cNvSpPr>
            <a:spLocks noGrp="1" noChangeArrowheads="1"/>
          </p:cNvSpPr>
          <p:nvPr>
            <p:ph type="title"/>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r>
              <a:rPr lang="zh-CN" altLang="en-US" dirty="0"/>
              <a:t>单击此处编辑母版标题样式</a:t>
            </a:r>
          </a:p>
        </p:txBody>
      </p:sp>
      <p:sp>
        <p:nvSpPr>
          <p:cNvPr id="186374" name="Rectangle 6"/>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2075" tIns="46038" rIns="92075" bIns="46038" numCol="1" anchor="ctr" anchorCtr="0" compatLnSpc="1"/>
          <a:lstStyle>
            <a:lvl1pP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186375" name="Rectangle 7"/>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2075" tIns="46038" rIns="92075" bIns="46038" numCol="1" anchor="ctr" anchorCtr="0" compatLnSpc="1"/>
          <a:lstStyle>
            <a:lvl1pPr algn="ct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3077" name="Rectangle 9"/>
          <p:cNvSpPr>
            <a:spLocks noGrp="1" noChangeArrowheads="1"/>
          </p:cNvSpPr>
          <p:nvPr>
            <p:ph type="body" idx="1"/>
          </p:nvPr>
        </p:nvSpPr>
        <p:spPr bwMode="auto">
          <a:xfrm>
            <a:off x="471055" y="1399309"/>
            <a:ext cx="7987145" cy="46966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dk2" tx1="lt1" bg2="dk1"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5" r:id="rId15"/>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7" descr="D:\KJ工作\Q 清华大学\电机系\设计\A 内页.jpg"/>
          <p:cNvPicPr>
            <a:picLocks noChangeAspect="1" noChangeArrowheads="1"/>
          </p:cNvPicPr>
          <p:nvPr/>
        </p:nvPicPr>
        <p:blipFill>
          <a:blip r:embed="rId18"/>
          <a:srcRect/>
          <a:stretch>
            <a:fillRect/>
          </a:stretch>
        </p:blipFill>
        <p:spPr bwMode="auto">
          <a:xfrm>
            <a:off x="0" y="0"/>
            <a:ext cx="9144000" cy="6858000"/>
          </a:xfrm>
          <a:prstGeom prst="rect">
            <a:avLst/>
          </a:prstGeom>
          <a:noFill/>
        </p:spPr>
      </p:pic>
      <p:sp>
        <p:nvSpPr>
          <p:cNvPr id="9" name="矩形 7"/>
          <p:cNvSpPr>
            <a:spLocks noChangeArrowheads="1"/>
          </p:cNvSpPr>
          <p:nvPr/>
        </p:nvSpPr>
        <p:spPr bwMode="auto">
          <a:xfrm>
            <a:off x="8313147" y="6429396"/>
            <a:ext cx="688009" cy="323165"/>
          </a:xfrm>
          <a:prstGeom prst="rect">
            <a:avLst/>
          </a:prstGeom>
          <a:noFill/>
          <a:ln w="9525">
            <a:noFill/>
            <a:miter lim="800000"/>
            <a:headEnd/>
            <a:tailEnd/>
          </a:ln>
        </p:spPr>
        <p:txBody>
          <a:bodyPr wrap="none">
            <a:spAutoFit/>
          </a:bodyPr>
          <a:lstStyle/>
          <a:p>
            <a:fld id="{C2274D27-0BD8-419A-9412-C9BF6973B2A4}" type="slidenum">
              <a:rPr kumimoji="0" lang="en-US" altLang="zh-CN" sz="1500" b="0" smtClean="0">
                <a:solidFill>
                  <a:schemeClr val="tx1">
                    <a:lumMod val="50000"/>
                  </a:schemeClr>
                </a:solidFill>
                <a:latin typeface="Arial" pitchFamily="34" charset="0"/>
                <a:ea typeface="Yahei Mono" charset="-122"/>
                <a:cs typeface="Arial" pitchFamily="34" charset="0"/>
              </a:rPr>
              <a:pPr/>
              <a:t>‹#›</a:t>
            </a:fld>
            <a:r>
              <a:rPr kumimoji="0" lang="en-US" altLang="zh-CN" sz="1500" b="0" dirty="0">
                <a:solidFill>
                  <a:schemeClr val="tx1">
                    <a:lumMod val="50000"/>
                  </a:schemeClr>
                </a:solidFill>
                <a:latin typeface="Arial" pitchFamily="34" charset="0"/>
                <a:ea typeface="Yahei Mono" charset="-122"/>
                <a:cs typeface="Arial" pitchFamily="34" charset="0"/>
              </a:rPr>
              <a:t>/49</a:t>
            </a:r>
            <a:endParaRPr kumimoji="0" lang="zh-CN" altLang="en-US" sz="1500" b="0" dirty="0">
              <a:solidFill>
                <a:schemeClr val="tx1">
                  <a:lumMod val="50000"/>
                </a:schemeClr>
              </a:solidFill>
              <a:latin typeface="Arial" pitchFamily="34" charset="0"/>
              <a:ea typeface="Yahei Mono" charset="-122"/>
              <a:cs typeface="Arial" pitchFamily="34" charset="0"/>
            </a:endParaRPr>
          </a:p>
        </p:txBody>
      </p:sp>
      <p:sp>
        <p:nvSpPr>
          <p:cNvPr id="186373" name="Rectangle 5"/>
          <p:cNvSpPr>
            <a:spLocks noGrp="1" noChangeArrowheads="1"/>
          </p:cNvSpPr>
          <p:nvPr>
            <p:ph type="title"/>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r>
              <a:rPr lang="zh-CN" altLang="en-US" dirty="0"/>
              <a:t>单击此处编辑母版标题样式</a:t>
            </a:r>
          </a:p>
        </p:txBody>
      </p:sp>
      <p:sp>
        <p:nvSpPr>
          <p:cNvPr id="186374" name="Rectangle 6"/>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2075" tIns="46038" rIns="92075" bIns="46038" numCol="1" anchor="ctr" anchorCtr="0" compatLnSpc="1"/>
          <a:lstStyle>
            <a:lvl1pP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186375" name="Rectangle 7"/>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2075" tIns="46038" rIns="92075" bIns="46038" numCol="1" anchor="ctr" anchorCtr="0" compatLnSpc="1"/>
          <a:lstStyle>
            <a:lvl1pPr algn="ct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3077" name="Rectangle 9"/>
          <p:cNvSpPr>
            <a:spLocks noGrp="1" noChangeArrowheads="1"/>
          </p:cNvSpPr>
          <p:nvPr>
            <p:ph type="body" idx="1"/>
          </p:nvPr>
        </p:nvSpPr>
        <p:spPr bwMode="auto">
          <a:xfrm>
            <a:off x="471055" y="1399309"/>
            <a:ext cx="7987145" cy="46966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dk2" tx1="lt1" bg2="dk1"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7" descr="D:\KJ工作\Q 清华大学\电机系\设计\A 内页.jpg"/>
          <p:cNvPicPr>
            <a:picLocks noChangeAspect="1" noChangeArrowheads="1"/>
          </p:cNvPicPr>
          <p:nvPr/>
        </p:nvPicPr>
        <p:blipFill>
          <a:blip r:embed="rId18"/>
          <a:srcRect/>
          <a:stretch>
            <a:fillRect/>
          </a:stretch>
        </p:blipFill>
        <p:spPr bwMode="auto">
          <a:xfrm>
            <a:off x="0" y="0"/>
            <a:ext cx="9144000" cy="6858000"/>
          </a:xfrm>
          <a:prstGeom prst="rect">
            <a:avLst/>
          </a:prstGeom>
          <a:noFill/>
        </p:spPr>
      </p:pic>
      <p:sp>
        <p:nvSpPr>
          <p:cNvPr id="9" name="矩形 7"/>
          <p:cNvSpPr>
            <a:spLocks noChangeArrowheads="1"/>
          </p:cNvSpPr>
          <p:nvPr/>
        </p:nvSpPr>
        <p:spPr bwMode="auto">
          <a:xfrm>
            <a:off x="8313147" y="6429396"/>
            <a:ext cx="688009" cy="323165"/>
          </a:xfrm>
          <a:prstGeom prst="rect">
            <a:avLst/>
          </a:prstGeom>
          <a:noFill/>
          <a:ln w="9525">
            <a:noFill/>
            <a:miter lim="800000"/>
            <a:headEnd/>
            <a:tailEnd/>
          </a:ln>
        </p:spPr>
        <p:txBody>
          <a:bodyPr wrap="none">
            <a:spAutoFit/>
          </a:bodyPr>
          <a:lstStyle/>
          <a:p>
            <a:fld id="{C2274D27-0BD8-419A-9412-C9BF6973B2A4}" type="slidenum">
              <a:rPr kumimoji="0" lang="en-US" altLang="zh-CN" sz="1500" smtClean="0">
                <a:solidFill>
                  <a:prstClr val="white">
                    <a:lumMod val="50000"/>
                  </a:prstClr>
                </a:solidFill>
                <a:latin typeface="Arial" pitchFamily="34" charset="0"/>
                <a:ea typeface="Yahei Mono" charset="-122"/>
                <a:cs typeface="Arial" pitchFamily="34" charset="0"/>
              </a:rPr>
              <a:pPr/>
              <a:t>‹#›</a:t>
            </a:fld>
            <a:r>
              <a:rPr kumimoji="0" lang="en-US" altLang="zh-CN" sz="1500" dirty="0">
                <a:solidFill>
                  <a:prstClr val="white">
                    <a:lumMod val="50000"/>
                  </a:prstClr>
                </a:solidFill>
                <a:latin typeface="Arial" pitchFamily="34" charset="0"/>
                <a:ea typeface="Yahei Mono" charset="-122"/>
                <a:cs typeface="Arial" pitchFamily="34" charset="0"/>
              </a:rPr>
              <a:t>/49</a:t>
            </a:r>
            <a:endParaRPr kumimoji="0" lang="zh-CN" altLang="en-US" sz="1500" dirty="0">
              <a:solidFill>
                <a:prstClr val="white">
                  <a:lumMod val="50000"/>
                </a:prstClr>
              </a:solidFill>
              <a:latin typeface="Arial" pitchFamily="34" charset="0"/>
              <a:ea typeface="Yahei Mono" charset="-122"/>
              <a:cs typeface="Arial" pitchFamily="34" charset="0"/>
            </a:endParaRPr>
          </a:p>
        </p:txBody>
      </p:sp>
      <p:sp>
        <p:nvSpPr>
          <p:cNvPr id="186373" name="Rectangle 5"/>
          <p:cNvSpPr>
            <a:spLocks noGrp="1" noChangeArrowheads="1"/>
          </p:cNvSpPr>
          <p:nvPr>
            <p:ph type="title"/>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r>
              <a:rPr lang="zh-CN" altLang="en-US" dirty="0"/>
              <a:t>单击此处编辑母版标题样式</a:t>
            </a:r>
          </a:p>
        </p:txBody>
      </p:sp>
      <p:sp>
        <p:nvSpPr>
          <p:cNvPr id="186374" name="Rectangle 6"/>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2075" tIns="46038" rIns="92075" bIns="46038" numCol="1" anchor="ctr" anchorCtr="0" compatLnSpc="1"/>
          <a:lstStyle>
            <a:lvl1pP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186375" name="Rectangle 7"/>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2075" tIns="46038" rIns="92075" bIns="46038" numCol="1" anchor="ctr" anchorCtr="0" compatLnSpc="1"/>
          <a:lstStyle>
            <a:lvl1pPr algn="ct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3077" name="Rectangle 9"/>
          <p:cNvSpPr>
            <a:spLocks noGrp="1" noChangeArrowheads="1"/>
          </p:cNvSpPr>
          <p:nvPr>
            <p:ph type="body" idx="1"/>
          </p:nvPr>
        </p:nvSpPr>
        <p:spPr bwMode="auto">
          <a:xfrm>
            <a:off x="471055" y="1399309"/>
            <a:ext cx="7987145" cy="46966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13639107"/>
      </p:ext>
    </p:extLst>
  </p:cSld>
  <p:clrMap bg1="dk2" tx1="lt1" bg2="dk1"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7" descr="D:\KJ工作\Q 清华大学\电机系\设计\A 内页.jpg"/>
          <p:cNvPicPr>
            <a:picLocks noChangeAspect="1" noChangeArrowheads="1"/>
          </p:cNvPicPr>
          <p:nvPr/>
        </p:nvPicPr>
        <p:blipFill>
          <a:blip r:embed="rId18"/>
          <a:srcRect/>
          <a:stretch>
            <a:fillRect/>
          </a:stretch>
        </p:blipFill>
        <p:spPr bwMode="auto">
          <a:xfrm>
            <a:off x="0" y="0"/>
            <a:ext cx="9144000" cy="6858000"/>
          </a:xfrm>
          <a:prstGeom prst="rect">
            <a:avLst/>
          </a:prstGeom>
          <a:noFill/>
        </p:spPr>
      </p:pic>
      <p:sp>
        <p:nvSpPr>
          <p:cNvPr id="9" name="矩形 7"/>
          <p:cNvSpPr>
            <a:spLocks noChangeArrowheads="1"/>
          </p:cNvSpPr>
          <p:nvPr/>
        </p:nvSpPr>
        <p:spPr bwMode="auto">
          <a:xfrm>
            <a:off x="8313147" y="6429396"/>
            <a:ext cx="688009" cy="323165"/>
          </a:xfrm>
          <a:prstGeom prst="rect">
            <a:avLst/>
          </a:prstGeom>
          <a:noFill/>
          <a:ln w="9525">
            <a:noFill/>
            <a:miter lim="800000"/>
            <a:headEnd/>
            <a:tailEnd/>
          </a:ln>
        </p:spPr>
        <p:txBody>
          <a:bodyPr wrap="none">
            <a:spAutoFit/>
          </a:bodyPr>
          <a:lstStyle/>
          <a:p>
            <a:fld id="{C2274D27-0BD8-419A-9412-C9BF6973B2A4}" type="slidenum">
              <a:rPr kumimoji="0" lang="en-US" altLang="zh-CN" sz="1500" smtClean="0">
                <a:solidFill>
                  <a:prstClr val="white">
                    <a:lumMod val="50000"/>
                  </a:prstClr>
                </a:solidFill>
                <a:latin typeface="Arial" pitchFamily="34" charset="0"/>
                <a:ea typeface="Yahei Mono" charset="-122"/>
                <a:cs typeface="Arial" pitchFamily="34" charset="0"/>
              </a:rPr>
              <a:pPr/>
              <a:t>‹#›</a:t>
            </a:fld>
            <a:r>
              <a:rPr kumimoji="0" lang="en-US" altLang="zh-CN" sz="1500" dirty="0">
                <a:solidFill>
                  <a:prstClr val="white">
                    <a:lumMod val="50000"/>
                  </a:prstClr>
                </a:solidFill>
                <a:latin typeface="Arial" pitchFamily="34" charset="0"/>
                <a:ea typeface="Yahei Mono" charset="-122"/>
                <a:cs typeface="Arial" pitchFamily="34" charset="0"/>
              </a:rPr>
              <a:t>/49</a:t>
            </a:r>
            <a:endParaRPr kumimoji="0" lang="zh-CN" altLang="en-US" sz="1500" dirty="0">
              <a:solidFill>
                <a:prstClr val="white">
                  <a:lumMod val="50000"/>
                </a:prstClr>
              </a:solidFill>
              <a:latin typeface="Arial" pitchFamily="34" charset="0"/>
              <a:ea typeface="Yahei Mono" charset="-122"/>
              <a:cs typeface="Arial" pitchFamily="34" charset="0"/>
            </a:endParaRPr>
          </a:p>
        </p:txBody>
      </p:sp>
      <p:sp>
        <p:nvSpPr>
          <p:cNvPr id="186373" name="Rectangle 5"/>
          <p:cNvSpPr>
            <a:spLocks noGrp="1" noChangeArrowheads="1"/>
          </p:cNvSpPr>
          <p:nvPr>
            <p:ph type="title"/>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r>
              <a:rPr lang="zh-CN" altLang="en-US" dirty="0"/>
              <a:t>单击此处编辑母版标题样式</a:t>
            </a:r>
          </a:p>
        </p:txBody>
      </p:sp>
      <p:sp>
        <p:nvSpPr>
          <p:cNvPr id="186374" name="Rectangle 6"/>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2075" tIns="46038" rIns="92075" bIns="46038" numCol="1" anchor="ctr" anchorCtr="0" compatLnSpc="1"/>
          <a:lstStyle>
            <a:lvl1pP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186375" name="Rectangle 7"/>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2075" tIns="46038" rIns="92075" bIns="46038" numCol="1" anchor="ctr" anchorCtr="0" compatLnSpc="1"/>
          <a:lstStyle>
            <a:lvl1pPr algn="ctr" eaLnBrk="1" hangingPunct="1">
              <a:spcBef>
                <a:spcPct val="0"/>
              </a:spcBef>
              <a:defRPr kumimoji="0" sz="1400" b="0">
                <a:solidFill>
                  <a:prstClr val="white"/>
                </a:solidFill>
                <a:latin typeface="+mn-lt"/>
                <a:ea typeface="+mn-ea"/>
              </a:defRPr>
            </a:lvl1pPr>
          </a:lstStyle>
          <a:p>
            <a:pPr>
              <a:defRPr/>
            </a:pPr>
            <a:endParaRPr lang="en-US" altLang="zh-CN" dirty="0"/>
          </a:p>
        </p:txBody>
      </p:sp>
      <p:sp>
        <p:nvSpPr>
          <p:cNvPr id="3077" name="Rectangle 9"/>
          <p:cNvSpPr>
            <a:spLocks noGrp="1" noChangeArrowheads="1"/>
          </p:cNvSpPr>
          <p:nvPr>
            <p:ph type="body" idx="1"/>
          </p:nvPr>
        </p:nvSpPr>
        <p:spPr bwMode="auto">
          <a:xfrm>
            <a:off x="471055" y="1399309"/>
            <a:ext cx="7987145" cy="46966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13472915"/>
      </p:ext>
    </p:extLst>
  </p:cSld>
  <p:clrMap bg1="dk2" tx1="lt1" bg2="dk1"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Picture 7" descr="D:\KJ工作\Q 清华大学\电机系\设计\A 内页.jpg"/>
          <p:cNvPicPr>
            <a:picLocks noChangeAspect="1" noChangeArrowheads="1"/>
          </p:cNvPicPr>
          <p:nvPr/>
        </p:nvPicPr>
        <p:blipFill>
          <a:blip r:embed="rId14"/>
          <a:srcRect/>
          <a:stretch>
            <a:fillRect/>
          </a:stretch>
        </p:blipFill>
        <p:spPr bwMode="auto">
          <a:xfrm>
            <a:off x="0" y="0"/>
            <a:ext cx="9144000" cy="6858000"/>
          </a:xfrm>
          <a:prstGeom prst="rect">
            <a:avLst/>
          </a:prstGeom>
          <a:noFill/>
        </p:spPr>
      </p:pic>
      <p:sp>
        <p:nvSpPr>
          <p:cNvPr id="2" name="标题占位符 1"/>
          <p:cNvSpPr>
            <a:spLocks noGrp="1"/>
          </p:cNvSpPr>
          <p:nvPr>
            <p:ph type="title"/>
          </p:nvPr>
        </p:nvSpPr>
        <p:spPr>
          <a:xfrm>
            <a:off x="342928" y="-142892"/>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1" name="矩形 7"/>
          <p:cNvSpPr>
            <a:spLocks noChangeArrowheads="1"/>
          </p:cNvSpPr>
          <p:nvPr userDrawn="1"/>
        </p:nvSpPr>
        <p:spPr bwMode="auto">
          <a:xfrm>
            <a:off x="8313147" y="6429396"/>
            <a:ext cx="688009" cy="323165"/>
          </a:xfrm>
          <a:prstGeom prst="rect">
            <a:avLst/>
          </a:prstGeom>
          <a:noFill/>
          <a:ln w="9525">
            <a:noFill/>
            <a:miter lim="800000"/>
            <a:headEnd/>
            <a:tailEnd/>
          </a:ln>
        </p:spPr>
        <p:txBody>
          <a:bodyPr wrap="none">
            <a:spAutoFit/>
          </a:bodyPr>
          <a:lstStyle/>
          <a:p>
            <a:pPr fontAlgn="auto">
              <a:spcBef>
                <a:spcPts val="0"/>
              </a:spcBef>
              <a:spcAft>
                <a:spcPts val="0"/>
              </a:spcAft>
              <a:defRPr/>
            </a:pPr>
            <a:fld id="{C2274D27-0BD8-419A-9412-C9BF6973B2A4}" type="slidenum">
              <a:rPr kumimoji="0" lang="en-US" altLang="zh-CN" sz="1500" kern="0" smtClean="0">
                <a:solidFill>
                  <a:sysClr val="window" lastClr="FFFFFF">
                    <a:lumMod val="50000"/>
                  </a:sysClr>
                </a:solidFill>
                <a:latin typeface="Arial" pitchFamily="34" charset="0"/>
                <a:ea typeface="Yahei Mono" charset="-122"/>
                <a:cs typeface="Arial" pitchFamily="34" charset="0"/>
              </a:rPr>
              <a:pPr fontAlgn="auto">
                <a:spcBef>
                  <a:spcPts val="0"/>
                </a:spcBef>
                <a:spcAft>
                  <a:spcPts val="0"/>
                </a:spcAft>
                <a:defRPr/>
              </a:pPr>
              <a:t>‹#›</a:t>
            </a:fld>
            <a:r>
              <a:rPr kumimoji="0" lang="en-US" altLang="zh-CN" sz="1500" kern="0" dirty="0">
                <a:solidFill>
                  <a:sysClr val="window" lastClr="FFFFFF">
                    <a:lumMod val="50000"/>
                  </a:sysClr>
                </a:solidFill>
                <a:latin typeface="Arial" pitchFamily="34" charset="0"/>
                <a:ea typeface="Yahei Mono" charset="-122"/>
                <a:cs typeface="Arial" pitchFamily="34" charset="0"/>
              </a:rPr>
              <a:t>/49</a:t>
            </a:r>
            <a:endParaRPr kumimoji="0" lang="zh-CN" altLang="en-US" sz="1500" kern="0" dirty="0">
              <a:solidFill>
                <a:sysClr val="window" lastClr="FFFFFF">
                  <a:lumMod val="50000"/>
                </a:sysClr>
              </a:solidFill>
              <a:latin typeface="Arial" pitchFamily="34" charset="0"/>
              <a:ea typeface="Yahei Mono" charset="-122"/>
              <a:cs typeface="Arial" pitchFamily="34" charset="0"/>
            </a:endParaRPr>
          </a:p>
        </p:txBody>
      </p:sp>
    </p:spTree>
    <p:extLst>
      <p:ext uri="{BB962C8B-B14F-4D97-AF65-F5344CB8AC3E}">
        <p14:creationId xmlns:p14="http://schemas.microsoft.com/office/powerpoint/2010/main" val="2385640509"/>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defTabSz="914400" rtl="0" eaLnBrk="1" latinLnBrk="0" hangingPunct="1">
        <a:spcBef>
          <a:spcPct val="0"/>
        </a:spcBef>
        <a:buNone/>
        <a:defRPr sz="4000" b="1"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Picture 7" descr="D:\KJ工作\Q 清华大学\电机系\设计\A 内页.jpg"/>
          <p:cNvPicPr>
            <a:picLocks noChangeAspect="1" noChangeArrowheads="1"/>
          </p:cNvPicPr>
          <p:nvPr/>
        </p:nvPicPr>
        <p:blipFill>
          <a:blip r:embed="rId14"/>
          <a:srcRect/>
          <a:stretch>
            <a:fillRect/>
          </a:stretch>
        </p:blipFill>
        <p:spPr bwMode="auto">
          <a:xfrm>
            <a:off x="0" y="0"/>
            <a:ext cx="9144000" cy="6858000"/>
          </a:xfrm>
          <a:prstGeom prst="rect">
            <a:avLst/>
          </a:prstGeom>
          <a:noFill/>
        </p:spPr>
      </p:pic>
      <p:sp>
        <p:nvSpPr>
          <p:cNvPr id="2" name="标题占位符 1"/>
          <p:cNvSpPr>
            <a:spLocks noGrp="1"/>
          </p:cNvSpPr>
          <p:nvPr>
            <p:ph type="title"/>
          </p:nvPr>
        </p:nvSpPr>
        <p:spPr>
          <a:xfrm>
            <a:off x="342928" y="-142892"/>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D7CB7-B782-48FC-BA17-F684A6D96D7F}"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1" name="矩形 7"/>
          <p:cNvSpPr>
            <a:spLocks noChangeArrowheads="1"/>
          </p:cNvSpPr>
          <p:nvPr userDrawn="1"/>
        </p:nvSpPr>
        <p:spPr bwMode="auto">
          <a:xfrm>
            <a:off x="8313147" y="6429396"/>
            <a:ext cx="688009" cy="323165"/>
          </a:xfrm>
          <a:prstGeom prst="rect">
            <a:avLst/>
          </a:prstGeom>
          <a:noFill/>
          <a:ln w="9525">
            <a:noFill/>
            <a:miter lim="800000"/>
            <a:headEnd/>
            <a:tailEnd/>
          </a:ln>
        </p:spPr>
        <p:txBody>
          <a:bodyPr wrap="none">
            <a:spAutoFit/>
          </a:bodyPr>
          <a:lstStyle/>
          <a:p>
            <a:pPr fontAlgn="auto">
              <a:spcBef>
                <a:spcPts val="0"/>
              </a:spcBef>
              <a:spcAft>
                <a:spcPts val="0"/>
              </a:spcAft>
              <a:defRPr/>
            </a:pPr>
            <a:fld id="{C2274D27-0BD8-419A-9412-C9BF6973B2A4}" type="slidenum">
              <a:rPr kumimoji="0" lang="en-US" altLang="zh-CN" sz="1500" kern="0" smtClean="0">
                <a:solidFill>
                  <a:sysClr val="window" lastClr="FFFFFF">
                    <a:lumMod val="50000"/>
                  </a:sysClr>
                </a:solidFill>
                <a:latin typeface="Arial" pitchFamily="34" charset="0"/>
                <a:ea typeface="Yahei Mono" charset="-122"/>
                <a:cs typeface="Arial" pitchFamily="34" charset="0"/>
              </a:rPr>
              <a:pPr fontAlgn="auto">
                <a:spcBef>
                  <a:spcPts val="0"/>
                </a:spcBef>
                <a:spcAft>
                  <a:spcPts val="0"/>
                </a:spcAft>
                <a:defRPr/>
              </a:pPr>
              <a:t>‹#›</a:t>
            </a:fld>
            <a:r>
              <a:rPr kumimoji="0" lang="en-US" altLang="zh-CN" sz="1500" kern="0" dirty="0">
                <a:solidFill>
                  <a:sysClr val="window" lastClr="FFFFFF">
                    <a:lumMod val="50000"/>
                  </a:sysClr>
                </a:solidFill>
                <a:latin typeface="Arial" pitchFamily="34" charset="0"/>
                <a:ea typeface="Yahei Mono" charset="-122"/>
                <a:cs typeface="Arial" pitchFamily="34" charset="0"/>
              </a:rPr>
              <a:t>/49</a:t>
            </a:r>
            <a:endParaRPr kumimoji="0" lang="zh-CN" altLang="en-US" sz="1500" kern="0" dirty="0">
              <a:solidFill>
                <a:sysClr val="window" lastClr="FFFFFF">
                  <a:lumMod val="50000"/>
                </a:sysClr>
              </a:solidFill>
              <a:latin typeface="Arial" pitchFamily="34" charset="0"/>
              <a:ea typeface="Yahei Mono" charset="-122"/>
              <a:cs typeface="Arial" pitchFamily="34" charset="0"/>
            </a:endParaRPr>
          </a:p>
        </p:txBody>
      </p:sp>
    </p:spTree>
    <p:extLst>
      <p:ext uri="{BB962C8B-B14F-4D97-AF65-F5344CB8AC3E}">
        <p14:creationId xmlns:p14="http://schemas.microsoft.com/office/powerpoint/2010/main" val="1729359502"/>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Lst>
  <mc:AlternateContent xmlns:mc="http://schemas.openxmlformats.org/markup-compatibility/2006" xmlns:p14="http://schemas.microsoft.com/office/powerpoint/2010/main">
    <mc:Choice Requires="p14">
      <p:transition p14:dur="200" advClick="0" advTm="3000">
        <p:fade/>
      </p:transition>
    </mc:Choice>
    <mc:Fallback xmlns="">
      <p:transition advClick="0" advTm="3000">
        <p:fade/>
      </p:transition>
    </mc:Fallback>
  </mc:AlternateContent>
  <p:hf sldNum="0" hdr="0" ftr="0" dt="0"/>
  <p:txStyles>
    <p:titleStyle>
      <a:lvl1pPr algn="l" defTabSz="914400" rtl="0" eaLnBrk="1" latinLnBrk="0" hangingPunct="1">
        <a:spcBef>
          <a:spcPct val="0"/>
        </a:spcBef>
        <a:buNone/>
        <a:defRPr sz="4000" b="1"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ags" Target="../tags/tag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8.wmf"/><Relationship Id="rId3" Type="http://schemas.openxmlformats.org/officeDocument/2006/relationships/slideLayout" Target="../slideLayouts/slideLayout21.xml"/><Relationship Id="rId7" Type="http://schemas.openxmlformats.org/officeDocument/2006/relationships/image" Target="../media/image25.wmf"/><Relationship Id="rId12" Type="http://schemas.openxmlformats.org/officeDocument/2006/relationships/oleObject" Target="../embeddings/oleObject6.bin"/><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7.wmf"/><Relationship Id="rId5" Type="http://schemas.openxmlformats.org/officeDocument/2006/relationships/image" Target="../media/image20.png"/><Relationship Id="rId10" Type="http://schemas.openxmlformats.org/officeDocument/2006/relationships/oleObject" Target="../embeddings/oleObject5.bin"/><Relationship Id="rId4" Type="http://schemas.openxmlformats.org/officeDocument/2006/relationships/notesSlide" Target="../notesSlides/notesSlide15.xml"/><Relationship Id="rId9" Type="http://schemas.openxmlformats.org/officeDocument/2006/relationships/image" Target="../media/image26.wmf"/><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1.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6.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8.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1.png"/><Relationship Id="rId2" Type="http://schemas.openxmlformats.org/officeDocument/2006/relationships/slideLayout" Target="../slideLayouts/slideLayout68.xml"/><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6.wmf"/><Relationship Id="rId3" Type="http://schemas.openxmlformats.org/officeDocument/2006/relationships/slideLayout" Target="../slideLayouts/slideLayout21.xml"/><Relationship Id="rId7" Type="http://schemas.openxmlformats.org/officeDocument/2006/relationships/image" Target="../media/image43.wmf"/><Relationship Id="rId12" Type="http://schemas.openxmlformats.org/officeDocument/2006/relationships/oleObject" Target="../embeddings/oleObject11.bin"/><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45.wmf"/><Relationship Id="rId5" Type="http://schemas.openxmlformats.org/officeDocument/2006/relationships/image" Target="../media/image20.png"/><Relationship Id="rId10" Type="http://schemas.openxmlformats.org/officeDocument/2006/relationships/oleObject" Target="../embeddings/oleObject10.bin"/><Relationship Id="rId4" Type="http://schemas.openxmlformats.org/officeDocument/2006/relationships/notesSlide" Target="../notesSlides/notesSlide30.xml"/><Relationship Id="rId9" Type="http://schemas.openxmlformats.org/officeDocument/2006/relationships/image" Target="../media/image44.wmf"/><Relationship Id="rId14"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17.bin"/><Relationship Id="rId18" Type="http://schemas.openxmlformats.org/officeDocument/2006/relationships/image" Target="../media/image53.emf"/><Relationship Id="rId3" Type="http://schemas.openxmlformats.org/officeDocument/2006/relationships/slideLayout" Target="../slideLayouts/slideLayout52.xml"/><Relationship Id="rId7" Type="http://schemas.openxmlformats.org/officeDocument/2006/relationships/oleObject" Target="../embeddings/oleObject14.bin"/><Relationship Id="rId12" Type="http://schemas.openxmlformats.org/officeDocument/2006/relationships/image" Target="../media/image50.wmf"/><Relationship Id="rId17" Type="http://schemas.openxmlformats.org/officeDocument/2006/relationships/oleObject" Target="../embeddings/oleObject19.bin"/><Relationship Id="rId2" Type="http://schemas.openxmlformats.org/officeDocument/2006/relationships/tags" Target="../tags/tag16.xml"/><Relationship Id="rId16" Type="http://schemas.openxmlformats.org/officeDocument/2006/relationships/image" Target="../media/image52.wmf"/><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49.wmf"/><Relationship Id="rId4" Type="http://schemas.openxmlformats.org/officeDocument/2006/relationships/notesSlide" Target="../notesSlides/notesSlide31.xml"/><Relationship Id="rId9" Type="http://schemas.openxmlformats.org/officeDocument/2006/relationships/oleObject" Target="../embeddings/oleObject15.bin"/><Relationship Id="rId14" Type="http://schemas.openxmlformats.org/officeDocument/2006/relationships/image" Target="../media/image51.wmf"/></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4.wmf"/><Relationship Id="rId3" Type="http://schemas.openxmlformats.org/officeDocument/2006/relationships/slideLayout" Target="../slideLayouts/slideLayout52.xml"/><Relationship Id="rId7" Type="http://schemas.openxmlformats.org/officeDocument/2006/relationships/image" Target="../media/image57.png"/><Relationship Id="rId12" Type="http://schemas.openxmlformats.org/officeDocument/2006/relationships/oleObject" Target="../embeddings/oleObject20.bin"/><Relationship Id="rId2" Type="http://schemas.openxmlformats.org/officeDocument/2006/relationships/tags" Target="../tags/tag17.xml"/><Relationship Id="rId1" Type="http://schemas.openxmlformats.org/officeDocument/2006/relationships/vmlDrawing" Target="../drawings/vmlDrawing6.v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notesSlide" Target="../notesSlides/notesSlide32.xml"/><Relationship Id="rId9" Type="http://schemas.openxmlformats.org/officeDocument/2006/relationships/image" Target="../media/image59.png"/><Relationship Id="rId1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55.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25.bin"/><Relationship Id="rId3" Type="http://schemas.openxmlformats.org/officeDocument/2006/relationships/slideLayout" Target="../slideLayouts/slideLayout21.xml"/><Relationship Id="rId7" Type="http://schemas.openxmlformats.org/officeDocument/2006/relationships/oleObject" Target="../embeddings/oleObject22.bin"/><Relationship Id="rId12" Type="http://schemas.openxmlformats.org/officeDocument/2006/relationships/image" Target="../media/image66.wmf"/><Relationship Id="rId17" Type="http://schemas.openxmlformats.org/officeDocument/2006/relationships/image" Target="../media/image69.png"/><Relationship Id="rId2" Type="http://schemas.openxmlformats.org/officeDocument/2006/relationships/tags" Target="../tags/tag18.xml"/><Relationship Id="rId16" Type="http://schemas.openxmlformats.org/officeDocument/2006/relationships/image" Target="../media/image68.wmf"/><Relationship Id="rId1" Type="http://schemas.openxmlformats.org/officeDocument/2006/relationships/vmlDrawing" Target="../drawings/vmlDrawing7.vml"/><Relationship Id="rId6" Type="http://schemas.openxmlformats.org/officeDocument/2006/relationships/image" Target="../media/image63.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65.wmf"/><Relationship Id="rId4" Type="http://schemas.openxmlformats.org/officeDocument/2006/relationships/notesSlide" Target="../notesSlides/notesSlide34.xml"/><Relationship Id="rId9" Type="http://schemas.openxmlformats.org/officeDocument/2006/relationships/oleObject" Target="../embeddings/oleObject23.bin"/><Relationship Id="rId14" Type="http://schemas.openxmlformats.org/officeDocument/2006/relationships/image" Target="../media/image67.wmf"/></Relationships>
</file>

<file path=ppt/slides/_rels/slide37.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30.bin"/><Relationship Id="rId18" Type="http://schemas.openxmlformats.org/officeDocument/2006/relationships/image" Target="../media/image75.emf"/><Relationship Id="rId3" Type="http://schemas.openxmlformats.org/officeDocument/2006/relationships/slideLayout" Target="../slideLayouts/slideLayout16.xml"/><Relationship Id="rId7" Type="http://schemas.openxmlformats.org/officeDocument/2006/relationships/oleObject" Target="../embeddings/oleObject28.bin"/><Relationship Id="rId12" Type="http://schemas.openxmlformats.org/officeDocument/2006/relationships/image" Target="../media/image72.wmf"/><Relationship Id="rId17" Type="http://schemas.openxmlformats.org/officeDocument/2006/relationships/oleObject" Target="../embeddings/oleObject32.bin"/><Relationship Id="rId2" Type="http://schemas.openxmlformats.org/officeDocument/2006/relationships/tags" Target="../tags/tag19.xml"/><Relationship Id="rId16" Type="http://schemas.openxmlformats.org/officeDocument/2006/relationships/image" Target="../media/image74.wmf"/><Relationship Id="rId1" Type="http://schemas.openxmlformats.org/officeDocument/2006/relationships/vmlDrawing" Target="../drawings/vmlDrawing8.vml"/><Relationship Id="rId6" Type="http://schemas.openxmlformats.org/officeDocument/2006/relationships/image" Target="../media/image70.wmf"/><Relationship Id="rId11" Type="http://schemas.openxmlformats.org/officeDocument/2006/relationships/oleObject" Target="../embeddings/oleObject29.bin"/><Relationship Id="rId5" Type="http://schemas.openxmlformats.org/officeDocument/2006/relationships/oleObject" Target="../embeddings/oleObject27.bin"/><Relationship Id="rId15" Type="http://schemas.openxmlformats.org/officeDocument/2006/relationships/oleObject" Target="../embeddings/oleObject31.bin"/><Relationship Id="rId10" Type="http://schemas.openxmlformats.org/officeDocument/2006/relationships/image" Target="../media/image43.wmf"/><Relationship Id="rId4" Type="http://schemas.openxmlformats.org/officeDocument/2006/relationships/notesSlide" Target="../notesSlides/notesSlide35.xml"/><Relationship Id="rId9" Type="http://schemas.openxmlformats.org/officeDocument/2006/relationships/oleObject" Target="../embeddings/oleObject8.bin"/><Relationship Id="rId14" Type="http://schemas.openxmlformats.org/officeDocument/2006/relationships/image" Target="../media/image73.wmf"/></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79.wmf"/><Relationship Id="rId3" Type="http://schemas.openxmlformats.org/officeDocument/2006/relationships/slideLayout" Target="../slideLayouts/slideLayout84.xml"/><Relationship Id="rId7" Type="http://schemas.openxmlformats.org/officeDocument/2006/relationships/image" Target="../media/image76.wmf"/><Relationship Id="rId12" Type="http://schemas.openxmlformats.org/officeDocument/2006/relationships/oleObject" Target="../embeddings/oleObject36.bin"/><Relationship Id="rId2" Type="http://schemas.openxmlformats.org/officeDocument/2006/relationships/tags" Target="../tags/tag20.xml"/><Relationship Id="rId1" Type="http://schemas.openxmlformats.org/officeDocument/2006/relationships/vmlDrawing" Target="../drawings/vmlDrawing9.vml"/><Relationship Id="rId6" Type="http://schemas.openxmlformats.org/officeDocument/2006/relationships/oleObject" Target="../embeddings/oleObject33.bin"/><Relationship Id="rId11" Type="http://schemas.openxmlformats.org/officeDocument/2006/relationships/image" Target="../media/image78.wmf"/><Relationship Id="rId5" Type="http://schemas.openxmlformats.org/officeDocument/2006/relationships/image" Target="../media/image80.png"/><Relationship Id="rId10" Type="http://schemas.openxmlformats.org/officeDocument/2006/relationships/oleObject" Target="../embeddings/oleObject35.bin"/><Relationship Id="rId4" Type="http://schemas.openxmlformats.org/officeDocument/2006/relationships/notesSlide" Target="../notesSlides/notesSlide37.xml"/><Relationship Id="rId9" Type="http://schemas.openxmlformats.org/officeDocument/2006/relationships/image" Target="../media/image77.w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6.xml"/><Relationship Id="rId1" Type="http://schemas.openxmlformats.org/officeDocument/2006/relationships/vmlDrawing" Target="../drawings/vmlDrawing10.vml"/><Relationship Id="rId5" Type="http://schemas.openxmlformats.org/officeDocument/2006/relationships/image" Target="../media/image81.wmf"/><Relationship Id="rId4"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slideLayout" Target="../slideLayouts/slideLayout84.xml"/><Relationship Id="rId7" Type="http://schemas.openxmlformats.org/officeDocument/2006/relationships/oleObject" Target="../embeddings/oleObject38.bin"/><Relationship Id="rId12" Type="http://schemas.openxmlformats.org/officeDocument/2006/relationships/image" Target="../media/image84.w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86.png"/><Relationship Id="rId11" Type="http://schemas.openxmlformats.org/officeDocument/2006/relationships/oleObject" Target="../embeddings/oleObject40.bin"/><Relationship Id="rId5" Type="http://schemas.openxmlformats.org/officeDocument/2006/relationships/image" Target="../media/image85.png"/><Relationship Id="rId10" Type="http://schemas.openxmlformats.org/officeDocument/2006/relationships/image" Target="../media/image83.wmf"/><Relationship Id="rId4" Type="http://schemas.openxmlformats.org/officeDocument/2006/relationships/notesSlide" Target="../notesSlides/notesSlide40.xml"/><Relationship Id="rId9"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slideLayout" Target="../slideLayouts/slideLayout84.xml"/><Relationship Id="rId7" Type="http://schemas.openxmlformats.org/officeDocument/2006/relationships/oleObject" Target="../embeddings/oleObject42.bin"/><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87.emf"/><Relationship Id="rId5" Type="http://schemas.openxmlformats.org/officeDocument/2006/relationships/oleObject" Target="../embeddings/oleObject41.bin"/><Relationship Id="rId10" Type="http://schemas.openxmlformats.org/officeDocument/2006/relationships/image" Target="../media/image89.emf"/><Relationship Id="rId4" Type="http://schemas.openxmlformats.org/officeDocument/2006/relationships/notesSlide" Target="../notesSlides/notesSlide41.xml"/><Relationship Id="rId9"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87.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
          <p:cNvGrpSpPr/>
          <p:nvPr/>
        </p:nvGrpSpPr>
        <p:grpSpPr>
          <a:xfrm>
            <a:off x="2071670" y="1857364"/>
            <a:ext cx="8643998" cy="3826429"/>
            <a:chOff x="2071670" y="1857364"/>
            <a:chExt cx="8643998" cy="3826429"/>
          </a:xfrm>
        </p:grpSpPr>
        <p:grpSp>
          <p:nvGrpSpPr>
            <p:cNvPr id="3" name="组合 15"/>
            <p:cNvGrpSpPr/>
            <p:nvPr/>
          </p:nvGrpSpPr>
          <p:grpSpPr>
            <a:xfrm>
              <a:off x="2071670" y="1857364"/>
              <a:ext cx="8643998" cy="2428892"/>
              <a:chOff x="2071670" y="1857364"/>
              <a:chExt cx="8643998" cy="2428892"/>
            </a:xfrm>
          </p:grpSpPr>
          <p:sp>
            <p:nvSpPr>
              <p:cNvPr id="9" name="平行四边形 8"/>
              <p:cNvSpPr/>
              <p:nvPr/>
            </p:nvSpPr>
            <p:spPr>
              <a:xfrm>
                <a:off x="2071670" y="2000240"/>
                <a:ext cx="8643998" cy="2286016"/>
              </a:xfrm>
              <a:prstGeom prst="parallelogram">
                <a:avLst>
                  <a:gd name="adj" fmla="val 51666"/>
                </a:avLst>
              </a:prstGeom>
              <a:solidFill>
                <a:srgbClr val="0070C0">
                  <a:alpha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 name="标题 1"/>
              <p:cNvSpPr txBox="1">
                <a:spLocks/>
              </p:cNvSpPr>
              <p:nvPr/>
            </p:nvSpPr>
            <p:spPr>
              <a:xfrm>
                <a:off x="2409371" y="1857364"/>
                <a:ext cx="6734629" cy="2155831"/>
              </a:xfrm>
              <a:prstGeom prst="rect">
                <a:avLst/>
              </a:prstGeom>
            </p:spPr>
            <p:txBody>
              <a:bodyPr vert="horz" lIns="91440" tIns="45720" rIns="91440" bIns="45720" rtlCol="0" anchor="ctr">
                <a:normAutofit/>
              </a:bodyPr>
              <a:lstStyle/>
              <a:p>
                <a:pPr lvl="0" algn="r" fontAlgn="auto">
                  <a:spcAft>
                    <a:spcPts val="0"/>
                  </a:spcAft>
                  <a:defRPr/>
                </a:pPr>
                <a:r>
                  <a:rPr kumimoji="0" lang="zh-CN" altLang="en-US" sz="3600" b="1" dirty="0">
                    <a:solidFill>
                      <a:sysClr val="window" lastClr="FFFFFF"/>
                    </a:solidFill>
                    <a:latin typeface="微软雅黑" pitchFamily="34" charset="-122"/>
                    <a:ea typeface="微软雅黑" pitchFamily="34" charset="-122"/>
                    <a:cs typeface="+mj-cs"/>
                  </a:rPr>
                  <a:t>面向综合能源系统的先进绝热</a:t>
                </a:r>
                <a:endParaRPr kumimoji="0" lang="en-US" altLang="zh-CN" sz="3600" b="1" dirty="0">
                  <a:solidFill>
                    <a:sysClr val="window" lastClr="FFFFFF"/>
                  </a:solidFill>
                  <a:latin typeface="微软雅黑" pitchFamily="34" charset="-122"/>
                  <a:ea typeface="微软雅黑" pitchFamily="34" charset="-122"/>
                  <a:cs typeface="+mj-cs"/>
                </a:endParaRPr>
              </a:p>
              <a:p>
                <a:pPr lvl="0" algn="r" fontAlgn="auto">
                  <a:spcAft>
                    <a:spcPts val="0"/>
                  </a:spcAft>
                  <a:defRPr/>
                </a:pPr>
                <a:r>
                  <a:rPr kumimoji="0" lang="zh-CN" altLang="en-US" sz="3600" b="1" dirty="0">
                    <a:solidFill>
                      <a:sysClr val="window" lastClr="FFFFFF"/>
                    </a:solidFill>
                    <a:latin typeface="微软雅黑" pitchFamily="34" charset="-122"/>
                    <a:ea typeface="微软雅黑" pitchFamily="34" charset="-122"/>
                    <a:cs typeface="+mj-cs"/>
                  </a:rPr>
                  <a:t>压缩空气储能技术研究</a:t>
                </a:r>
                <a:endParaRPr kumimoji="0" lang="en-US" altLang="zh-CN" sz="3600" b="1" dirty="0">
                  <a:solidFill>
                    <a:sysClr val="window" lastClr="FFFFFF"/>
                  </a:solidFill>
                  <a:latin typeface="微软雅黑" pitchFamily="34" charset="-122"/>
                  <a:ea typeface="微软雅黑" pitchFamily="34" charset="-122"/>
                  <a:cs typeface="+mj-cs"/>
                </a:endParaRPr>
              </a:p>
            </p:txBody>
          </p:sp>
        </p:grpSp>
        <p:sp>
          <p:nvSpPr>
            <p:cNvPr id="11" name="副标题 2"/>
            <p:cNvSpPr txBox="1">
              <a:spLocks/>
            </p:cNvSpPr>
            <p:nvPr/>
          </p:nvSpPr>
          <p:spPr>
            <a:xfrm>
              <a:off x="5390133" y="4770182"/>
              <a:ext cx="3114652" cy="913611"/>
            </a:xfrm>
            <a:prstGeom prst="rect">
              <a:avLst/>
            </a:prstGeom>
          </p:spPr>
          <p:txBody>
            <a:bodyPr vert="horz" lIns="91440" tIns="45720" rIns="91440" bIns="45720" rtlCol="0">
              <a:noAutofit/>
            </a:bodyPr>
            <a:lstStyle/>
            <a:p>
              <a:pPr marL="0" marR="0" lvl="0" indent="0" algn="r" defTabSz="914400" rtl="0" eaLnBrk="1" fontAlgn="auto" latinLnBrk="0" hangingPunct="1">
                <a:lnSpc>
                  <a:spcPct val="125000"/>
                </a:lnSpc>
                <a:spcBef>
                  <a:spcPts val="0"/>
                </a:spcBef>
                <a:spcAft>
                  <a:spcPts val="0"/>
                </a:spcAft>
                <a:buClrTx/>
                <a:buSzTx/>
                <a:buFont typeface="Arial" pitchFamily="34" charset="0"/>
                <a:buNone/>
                <a:tabLst/>
                <a:defRPr/>
              </a:pPr>
              <a:r>
                <a:rPr kumimoji="0" lang="zh-CN" altLang="en-US" sz="24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rPr>
                <a:t>汇报人        </a:t>
              </a:r>
              <a:r>
                <a:rPr kumimoji="0" lang="zh-CN" altLang="en-US" sz="2400" b="1" dirty="0">
                  <a:solidFill>
                    <a:sysClr val="window" lastClr="FFFFFF"/>
                  </a:solidFill>
                  <a:latin typeface="微软雅黑" pitchFamily="34" charset="-122"/>
                  <a:ea typeface="微软雅黑" pitchFamily="34" charset="-122"/>
                </a:rPr>
                <a:t>李瑞</a:t>
              </a:r>
              <a:endParaRPr kumimoji="0" lang="en-US" altLang="zh-CN" sz="2400" b="1" dirty="0">
                <a:solidFill>
                  <a:sysClr val="window" lastClr="FFFFFF"/>
                </a:solidFill>
                <a:latin typeface="微软雅黑" pitchFamily="34" charset="-122"/>
                <a:ea typeface="微软雅黑" pitchFamily="34" charset="-122"/>
              </a:endParaRPr>
            </a:p>
            <a:p>
              <a:pPr marL="0" marR="0" lvl="0" indent="0" algn="r" defTabSz="914400" rtl="0" eaLnBrk="1" fontAlgn="auto" latinLnBrk="0" hangingPunct="1">
                <a:lnSpc>
                  <a:spcPct val="125000"/>
                </a:lnSpc>
                <a:spcBef>
                  <a:spcPts val="0"/>
                </a:spcBef>
                <a:spcAft>
                  <a:spcPts val="0"/>
                </a:spcAft>
                <a:buClrTx/>
                <a:buSzTx/>
                <a:buFont typeface="Arial" pitchFamily="34" charset="0"/>
                <a:buNone/>
                <a:tabLst/>
                <a:defRPr/>
              </a:pPr>
              <a:r>
                <a:rPr kumimoji="0" lang="zh-CN" altLang="en-US" sz="24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rPr>
                <a:t>导师 梅生伟教授</a:t>
              </a:r>
              <a:endParaRPr kumimoji="0" lang="en-US" altLang="zh-CN" sz="24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r" defTabSz="914400" rtl="0" eaLnBrk="1" fontAlgn="auto" latinLnBrk="0" hangingPunct="1">
                <a:lnSpc>
                  <a:spcPct val="125000"/>
                </a:lnSpc>
                <a:spcBef>
                  <a:spcPts val="0"/>
                </a:spcBef>
                <a:spcAft>
                  <a:spcPts val="0"/>
                </a:spcAft>
                <a:buClrTx/>
                <a:buSzTx/>
                <a:buFont typeface="Arial" pitchFamily="34" charset="0"/>
                <a:buNone/>
                <a:tabLst/>
                <a:defRPr/>
              </a:pPr>
              <a:r>
                <a:rPr kumimoji="0" lang="en-US" altLang="zh-CN" sz="2400" b="1" dirty="0">
                  <a:solidFill>
                    <a:sysClr val="window" lastClr="FFFFFF"/>
                  </a:solidFill>
                  <a:latin typeface="微软雅黑" pitchFamily="34" charset="-122"/>
                  <a:ea typeface="微软雅黑" pitchFamily="34" charset="-122"/>
                </a:rPr>
                <a:t>2017</a:t>
              </a:r>
              <a:r>
                <a:rPr kumimoji="0" lang="zh-CN" altLang="en-US" sz="2400" b="1" dirty="0">
                  <a:solidFill>
                    <a:sysClr val="window" lastClr="FFFFFF"/>
                  </a:solidFill>
                  <a:latin typeface="微软雅黑" pitchFamily="34" charset="-122"/>
                  <a:ea typeface="微软雅黑" pitchFamily="34" charset="-122"/>
                </a:rPr>
                <a:t>年</a:t>
              </a:r>
              <a:r>
                <a:rPr kumimoji="0" lang="en-US" altLang="zh-CN" sz="2400" b="1" dirty="0">
                  <a:solidFill>
                    <a:sysClr val="window" lastClr="FFFFFF"/>
                  </a:solidFill>
                  <a:latin typeface="微软雅黑" pitchFamily="34" charset="-122"/>
                  <a:ea typeface="微软雅黑" pitchFamily="34" charset="-122"/>
                </a:rPr>
                <a:t>8</a:t>
              </a:r>
              <a:r>
                <a:rPr kumimoji="0" lang="zh-CN" altLang="en-US" sz="2400" b="1" dirty="0">
                  <a:solidFill>
                    <a:sysClr val="window" lastClr="FFFFFF"/>
                  </a:solidFill>
                  <a:latin typeface="微软雅黑" pitchFamily="34" charset="-122"/>
                  <a:ea typeface="微软雅黑" pitchFamily="34" charset="-122"/>
                </a:rPr>
                <a:t>月</a:t>
              </a:r>
              <a:r>
                <a:rPr kumimoji="0" lang="en-US" altLang="zh-CN" sz="2400" b="1" dirty="0">
                  <a:solidFill>
                    <a:sysClr val="window" lastClr="FFFFFF"/>
                  </a:solidFill>
                  <a:latin typeface="微软雅黑" pitchFamily="34" charset="-122"/>
                  <a:ea typeface="微软雅黑" pitchFamily="34" charset="-122"/>
                </a:rPr>
                <a:t>29</a:t>
              </a:r>
              <a:r>
                <a:rPr kumimoji="0" lang="zh-CN" altLang="en-US" sz="2400" b="1" dirty="0">
                  <a:solidFill>
                    <a:sysClr val="window" lastClr="FFFFFF"/>
                  </a:solidFill>
                  <a:latin typeface="微软雅黑" pitchFamily="34" charset="-122"/>
                  <a:ea typeface="微软雅黑" pitchFamily="34" charset="-122"/>
                </a:rPr>
                <a:t>日</a:t>
              </a:r>
              <a:endParaRPr kumimoji="0" lang="zh-CN" altLang="en-US" sz="24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grpSp>
      <p:sp>
        <p:nvSpPr>
          <p:cNvPr id="14" name="平行四边形 13"/>
          <p:cNvSpPr/>
          <p:nvPr/>
        </p:nvSpPr>
        <p:spPr>
          <a:xfrm>
            <a:off x="-1571668" y="4286256"/>
            <a:ext cx="3679089" cy="2571744"/>
          </a:xfrm>
          <a:prstGeom prst="parallelogram">
            <a:avLst>
              <a:gd name="adj" fmla="val 51666"/>
            </a:avLst>
          </a:prstGeom>
          <a:solidFill>
            <a:srgbClr val="92D050">
              <a:alpha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cSld>
  <p:clrMapOvr>
    <a:masterClrMapping/>
  </p:clrMapOvr>
  <mc:AlternateContent xmlns:mc="http://schemas.openxmlformats.org/markup-compatibility/2006" xmlns:p14="http://schemas.microsoft.com/office/powerpoint/2010/main">
    <mc:Choice Requires="p14">
      <p:transition p14:dur="200" advClick="0" advTm="17704">
        <p:fade/>
      </p:transition>
    </mc:Choice>
    <mc:Fallback xmlns="">
      <p:transition advClick="0" advTm="1770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stretch>
            <a:fillRect/>
          </a:stretch>
        </p:blipFill>
        <p:spPr>
          <a:xfrm>
            <a:off x="3299217" y="4292839"/>
            <a:ext cx="2380648" cy="1514538"/>
          </a:xfrm>
          <a:prstGeom prst="rect">
            <a:avLst/>
          </a:prstGeom>
          <a:ln>
            <a:noFill/>
          </a:ln>
          <a:effectLst>
            <a:outerShdw blurRad="292100" dist="139700" dir="2700000" algn="tl" rotWithShape="0">
              <a:srgbClr val="333333">
                <a:alpha val="65000"/>
              </a:srgbClr>
            </a:outerShdw>
          </a:effectLst>
        </p:spPr>
      </p:pic>
      <p:sp>
        <p:nvSpPr>
          <p:cNvPr id="27" name="任意多边形 41"/>
          <p:cNvSpPr/>
          <p:nvPr/>
        </p:nvSpPr>
        <p:spPr bwMode="auto">
          <a:xfrm rot="21167862">
            <a:off x="-3426273" y="2965489"/>
            <a:ext cx="1304925" cy="1681162"/>
          </a:xfrm>
          <a:custGeom>
            <a:avLst/>
            <a:gdLst>
              <a:gd name="connsiteX0" fmla="*/ 0 w 1264181"/>
              <a:gd name="connsiteY0" fmla="*/ 0 h 1790924"/>
              <a:gd name="connsiteX1" fmla="*/ 1264181 w 1264181"/>
              <a:gd name="connsiteY1" fmla="*/ 0 h 1790924"/>
              <a:gd name="connsiteX2" fmla="*/ 1264181 w 1264181"/>
              <a:gd name="connsiteY2" fmla="*/ 1790924 h 1790924"/>
              <a:gd name="connsiteX3" fmla="*/ 0 w 1264181"/>
              <a:gd name="connsiteY3" fmla="*/ 1790924 h 1790924"/>
              <a:gd name="connsiteX4" fmla="*/ 0 w 1264181"/>
              <a:gd name="connsiteY4" fmla="*/ 0 h 179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81" h="1790924">
                <a:moveTo>
                  <a:pt x="0" y="0"/>
                </a:moveTo>
                <a:lnTo>
                  <a:pt x="1264181" y="0"/>
                </a:lnTo>
                <a:lnTo>
                  <a:pt x="1264181" y="1790924"/>
                </a:lnTo>
                <a:lnTo>
                  <a:pt x="0" y="1790924"/>
                </a:lnTo>
                <a:lnTo>
                  <a:pt x="0" y="0"/>
                </a:lnTo>
                <a:close/>
              </a:path>
            </a:pathLst>
          </a:custGeom>
          <a:noFill/>
          <a:ln>
            <a:noFill/>
          </a:ln>
          <a:effectLst/>
        </p:spPr>
        <p:txBody>
          <a:bodyPr lIns="131182" tIns="0" rIns="0" bIns="0" spcCol="1270"/>
          <a:lstStyle/>
          <a:p>
            <a:pPr marL="0" marR="0" lvl="0" indent="0" algn="l" defTabSz="1600200" rtl="0" eaLnBrk="1" fontAlgn="auto" latinLnBrk="0" hangingPunct="1">
              <a:lnSpc>
                <a:spcPct val="90000"/>
              </a:lnSpc>
              <a:spcBef>
                <a:spcPts val="0"/>
              </a:spcBef>
              <a:spcAft>
                <a:spcPct val="35000"/>
              </a:spcAft>
              <a:buClrTx/>
              <a:buSzTx/>
              <a:buFontTx/>
              <a:buNone/>
              <a:tabLst/>
              <a:defRPr/>
            </a:pPr>
            <a:endParaRPr kumimoji="0" lang="zh-CN" altLang="en-US" sz="3600" b="0" i="0" u="none" strike="noStrike" kern="0" cap="none" spc="0" normalizeH="0" baseline="0" noProof="0">
              <a:ln>
                <a:noFill/>
              </a:ln>
              <a:solidFill>
                <a:sysClr val="window" lastClr="FFFFFF">
                  <a:hueOff val="0"/>
                  <a:satOff val="0"/>
                  <a:lumOff val="0"/>
                  <a:alphaOff val="0"/>
                </a:sysClr>
              </a:solidFill>
              <a:effectLst/>
              <a:uLnTx/>
              <a:uFillTx/>
              <a:latin typeface="Times New Roman"/>
              <a:ea typeface="宋体"/>
              <a:cs typeface="+mn-cs"/>
            </a:endParaRPr>
          </a:p>
        </p:txBody>
      </p:sp>
      <p:sp>
        <p:nvSpPr>
          <p:cNvPr id="58" name="下箭头 8"/>
          <p:cNvSpPr>
            <a:spLocks noChangeAspect="1" noChangeArrowheads="1"/>
          </p:cNvSpPr>
          <p:nvPr/>
        </p:nvSpPr>
        <p:spPr bwMode="auto">
          <a:xfrm rot="10800000">
            <a:off x="1484627" y="2760722"/>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50" name="矩形 49"/>
          <p:cNvSpPr/>
          <p:nvPr/>
        </p:nvSpPr>
        <p:spPr>
          <a:xfrm>
            <a:off x="975313" y="2289712"/>
            <a:ext cx="1980030"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电量与辅助服务</a:t>
            </a:r>
          </a:p>
        </p:txBody>
      </p:sp>
      <p:pic>
        <p:nvPicPr>
          <p:cNvPr id="102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07305" y="2224105"/>
            <a:ext cx="309332" cy="419808"/>
          </a:xfrm>
          <a:prstGeom prst="rect">
            <a:avLst/>
          </a:prstGeom>
          <a:noFill/>
          <a:ln w="9525">
            <a:noFill/>
            <a:miter lim="800000"/>
            <a:headEnd/>
            <a:tailEnd/>
          </a:ln>
          <a:effectLst/>
        </p:spPr>
      </p:pic>
      <p:grpSp>
        <p:nvGrpSpPr>
          <p:cNvPr id="12" name="组合 11"/>
          <p:cNvGrpSpPr/>
          <p:nvPr/>
        </p:nvGrpSpPr>
        <p:grpSpPr>
          <a:xfrm>
            <a:off x="888834" y="2399305"/>
            <a:ext cx="2177309" cy="402996"/>
            <a:chOff x="1088070" y="2511981"/>
            <a:chExt cx="1508585" cy="276730"/>
          </a:xfrm>
        </p:grpSpPr>
        <p:cxnSp>
          <p:nvCxnSpPr>
            <p:cNvPr id="63" name="形状 62"/>
            <p:cNvCxnSpPr/>
            <p:nvPr/>
          </p:nvCxnSpPr>
          <p:spPr>
            <a:xfrm rot="16200000" flipH="1">
              <a:off x="1796405" y="1980840"/>
              <a:ext cx="91915" cy="1508585"/>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69" name="形状 68"/>
            <p:cNvCxnSpPr/>
            <p:nvPr/>
          </p:nvCxnSpPr>
          <p:spPr>
            <a:xfrm>
              <a:off x="2452920" y="2511981"/>
              <a:ext cx="128496" cy="276730"/>
            </a:xfrm>
            <a:prstGeom prst="bentConnector2">
              <a:avLst/>
            </a:prstGeom>
            <a:ln w="25400"/>
          </p:spPr>
          <p:style>
            <a:lnRef idx="1">
              <a:schemeClr val="accent1"/>
            </a:lnRef>
            <a:fillRef idx="0">
              <a:schemeClr val="accent1"/>
            </a:fillRef>
            <a:effectRef idx="0">
              <a:schemeClr val="accent1"/>
            </a:effectRef>
            <a:fontRef idx="minor">
              <a:schemeClr val="tx1"/>
            </a:fontRef>
          </p:style>
        </p:cxnSp>
      </p:grpSp>
      <p:sp>
        <p:nvSpPr>
          <p:cNvPr id="7" name="矩形标注 6"/>
          <p:cNvSpPr/>
          <p:nvPr/>
        </p:nvSpPr>
        <p:spPr>
          <a:xfrm flipH="1">
            <a:off x="987316" y="3339597"/>
            <a:ext cx="1887532" cy="801533"/>
          </a:xfrm>
          <a:prstGeom prst="wedgeRectCallout">
            <a:avLst>
              <a:gd name="adj1" fmla="val 12441"/>
              <a:gd name="adj2" fmla="val 49984"/>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灵活调节电源、提高输电通道利用率</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nvGrpSpPr>
          <p:cNvPr id="64" name="组合 63"/>
          <p:cNvGrpSpPr/>
          <p:nvPr/>
        </p:nvGrpSpPr>
        <p:grpSpPr>
          <a:xfrm>
            <a:off x="3540654" y="2285255"/>
            <a:ext cx="2249090" cy="1070985"/>
            <a:chOff x="3381010" y="3209525"/>
            <a:chExt cx="2249090" cy="1070985"/>
          </a:xfrm>
        </p:grpSpPr>
        <p:sp>
          <p:nvSpPr>
            <p:cNvPr id="59" name="下箭头 8"/>
            <p:cNvSpPr>
              <a:spLocks noChangeAspect="1" noChangeArrowheads="1"/>
            </p:cNvSpPr>
            <p:nvPr/>
          </p:nvSpPr>
          <p:spPr bwMode="auto">
            <a:xfrm rot="10800000">
              <a:off x="4194528" y="3699110"/>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grpSp>
          <p:nvGrpSpPr>
            <p:cNvPr id="71" name="组合 70"/>
            <p:cNvGrpSpPr/>
            <p:nvPr/>
          </p:nvGrpSpPr>
          <p:grpSpPr>
            <a:xfrm>
              <a:off x="3381010" y="3209525"/>
              <a:ext cx="2249090" cy="504103"/>
              <a:chOff x="1001350" y="3054437"/>
              <a:chExt cx="2249090" cy="504103"/>
            </a:xfrm>
          </p:grpSpPr>
          <p:sp>
            <p:nvSpPr>
              <p:cNvPr id="72" name="矩形 71"/>
              <p:cNvSpPr/>
              <p:nvPr/>
            </p:nvSpPr>
            <p:spPr>
              <a:xfrm>
                <a:off x="1575408" y="3081755"/>
                <a:ext cx="1210588"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多能互补</a:t>
                </a:r>
              </a:p>
            </p:txBody>
          </p:sp>
          <p:pic>
            <p:nvPicPr>
              <p:cNvPr id="73"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01350" y="3054437"/>
                <a:ext cx="309332" cy="419808"/>
              </a:xfrm>
              <a:prstGeom prst="rect">
                <a:avLst/>
              </a:prstGeom>
              <a:noFill/>
              <a:ln w="9525">
                <a:noFill/>
                <a:miter lim="800000"/>
                <a:headEnd/>
                <a:tailEnd/>
              </a:ln>
              <a:effectLst/>
            </p:spPr>
          </p:pic>
          <p:cxnSp>
            <p:nvCxnSpPr>
              <p:cNvPr id="74" name="形状 73"/>
              <p:cNvCxnSpPr/>
              <p:nvPr/>
            </p:nvCxnSpPr>
            <p:spPr>
              <a:xfrm>
                <a:off x="1161730" y="3459004"/>
                <a:ext cx="2088710" cy="91916"/>
              </a:xfrm>
              <a:prstGeom prst="bentConnector3">
                <a:avLst>
                  <a:gd name="adj1" fmla="val 20"/>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形状 74"/>
              <p:cNvCxnSpPr/>
              <p:nvPr/>
            </p:nvCxnSpPr>
            <p:spPr>
              <a:xfrm>
                <a:off x="3121944" y="3281810"/>
                <a:ext cx="128496"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37" name="矩形标注 36"/>
          <p:cNvSpPr/>
          <p:nvPr/>
        </p:nvSpPr>
        <p:spPr>
          <a:xfrm flipH="1">
            <a:off x="3489308" y="3356241"/>
            <a:ext cx="2099506" cy="727678"/>
          </a:xfrm>
          <a:prstGeom prst="wedgeRectCallout">
            <a:avLst>
              <a:gd name="adj1" fmla="val -19468"/>
              <a:gd name="adj2" fmla="val 14660"/>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可再生能源</a:t>
            </a:r>
            <a:r>
              <a:rPr lang="zh-CN" altLang="en-US" sz="1600" b="1" kern="0" dirty="0">
                <a:solidFill>
                  <a:prstClr val="white"/>
                </a:solidFill>
                <a:latin typeface="微软雅黑" pitchFamily="34" charset="-122"/>
                <a:ea typeface="微软雅黑" pitchFamily="34" charset="-122"/>
              </a:rPr>
              <a:t>的</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多能流形式消纳</a:t>
            </a:r>
          </a:p>
        </p:txBody>
      </p:sp>
      <p:grpSp>
        <p:nvGrpSpPr>
          <p:cNvPr id="76" name="组合 75"/>
          <p:cNvGrpSpPr/>
          <p:nvPr/>
        </p:nvGrpSpPr>
        <p:grpSpPr>
          <a:xfrm>
            <a:off x="6657932" y="2293281"/>
            <a:ext cx="1678491" cy="504103"/>
            <a:chOff x="991824" y="3054437"/>
            <a:chExt cx="1678491" cy="504103"/>
          </a:xfrm>
        </p:grpSpPr>
        <p:sp>
          <p:nvSpPr>
            <p:cNvPr id="77" name="矩形 76"/>
            <p:cNvSpPr/>
            <p:nvPr/>
          </p:nvSpPr>
          <p:spPr>
            <a:xfrm>
              <a:off x="1305070" y="3081755"/>
              <a:ext cx="1210588"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能效提升</a:t>
              </a:r>
            </a:p>
          </p:txBody>
        </p:sp>
        <p:pic>
          <p:nvPicPr>
            <p:cNvPr id="78"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991824" y="3054437"/>
              <a:ext cx="309332" cy="419808"/>
            </a:xfrm>
            <a:prstGeom prst="rect">
              <a:avLst/>
            </a:prstGeom>
            <a:noFill/>
            <a:ln w="9525">
              <a:noFill/>
              <a:miter lim="800000"/>
              <a:headEnd/>
              <a:tailEnd/>
            </a:ln>
            <a:effectLst/>
          </p:spPr>
        </p:pic>
        <p:cxnSp>
          <p:nvCxnSpPr>
            <p:cNvPr id="79" name="形状 78"/>
            <p:cNvCxnSpPr/>
            <p:nvPr/>
          </p:nvCxnSpPr>
          <p:spPr>
            <a:xfrm rot="16200000" flipH="1">
              <a:off x="1870065" y="2750669"/>
              <a:ext cx="91915" cy="1508585"/>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形状 79"/>
            <p:cNvCxnSpPr/>
            <p:nvPr/>
          </p:nvCxnSpPr>
          <p:spPr>
            <a:xfrm>
              <a:off x="2536106" y="3281810"/>
              <a:ext cx="128496"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1958631" y="1569894"/>
            <a:ext cx="5280201" cy="3395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96" name="组合 95"/>
          <p:cNvGrpSpPr/>
          <p:nvPr/>
        </p:nvGrpSpPr>
        <p:grpSpPr>
          <a:xfrm>
            <a:off x="706582" y="1738379"/>
            <a:ext cx="7678882" cy="544955"/>
            <a:chOff x="1109968" y="2759629"/>
            <a:chExt cx="6884448" cy="544955"/>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grpSpPr>
        <p:sp>
          <p:nvSpPr>
            <p:cNvPr id="47" name="Freeform 6"/>
            <p:cNvSpPr>
              <a:spLocks/>
            </p:cNvSpPr>
            <p:nvPr/>
          </p:nvSpPr>
          <p:spPr bwMode="auto">
            <a:xfrm rot="5400000" flipH="1">
              <a:off x="1426066" y="2443531"/>
              <a:ext cx="490320" cy="1122515"/>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1" name="Freeform 6"/>
            <p:cNvSpPr>
              <a:spLocks/>
            </p:cNvSpPr>
            <p:nvPr/>
          </p:nvSpPr>
          <p:spPr bwMode="auto">
            <a:xfrm rot="16200000">
              <a:off x="7264699" y="2574868"/>
              <a:ext cx="502025" cy="957408"/>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5" name="下箭头 54"/>
            <p:cNvSpPr/>
            <p:nvPr/>
          </p:nvSpPr>
          <p:spPr>
            <a:xfrm rot="10800000">
              <a:off x="4410883" y="2983004"/>
              <a:ext cx="391545" cy="297218"/>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3" name="矩形 12"/>
          <p:cNvSpPr/>
          <p:nvPr/>
        </p:nvSpPr>
        <p:spPr>
          <a:xfrm>
            <a:off x="1990595" y="1546914"/>
            <a:ext cx="526298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基于先进绝热压缩空气储能的可再生能源消纳方案</a:t>
            </a:r>
            <a:endParaRPr kumimoji="1"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8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133" y="4238365"/>
            <a:ext cx="2218667" cy="1623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圆角矩形 85"/>
          <p:cNvSpPr/>
          <p:nvPr/>
        </p:nvSpPr>
        <p:spPr>
          <a:xfrm>
            <a:off x="699045" y="3177756"/>
            <a:ext cx="5199860" cy="2684096"/>
          </a:xfrm>
          <a:prstGeom prst="roundRect">
            <a:avLst/>
          </a:prstGeom>
          <a:noFill/>
          <a:ln w="25400" cap="flat" cmpd="sng" algn="ctr">
            <a:solidFill>
              <a:srgbClr val="9BBB59"/>
            </a:solidFill>
            <a:prstDash val="dash"/>
          </a:ln>
          <a:effectLst/>
        </p:spPr>
        <p:txBody>
          <a:bodyPr anchor="ctr"/>
          <a:lstStyle/>
          <a:p>
            <a:pPr algn="ctr" fontAlgn="auto">
              <a:spcBef>
                <a:spcPts val="0"/>
              </a:spcBef>
              <a:spcAft>
                <a:spcPts val="0"/>
              </a:spcAft>
              <a:defRPr/>
            </a:pPr>
            <a:endParaRPr lang="zh-CN" altLang="en-US" sz="1600" kern="0">
              <a:solidFill>
                <a:prstClr val="white"/>
              </a:solidFill>
            </a:endParaRPr>
          </a:p>
        </p:txBody>
      </p:sp>
      <p:sp>
        <p:nvSpPr>
          <p:cNvPr id="89" name="矩形标注 88"/>
          <p:cNvSpPr/>
          <p:nvPr/>
        </p:nvSpPr>
        <p:spPr>
          <a:xfrm flipH="1">
            <a:off x="1799787" y="6026951"/>
            <a:ext cx="2998376" cy="461838"/>
          </a:xfrm>
          <a:prstGeom prst="wedgeRectCallout">
            <a:avLst>
              <a:gd name="adj1" fmla="val -19468"/>
              <a:gd name="adj2" fmla="val 1466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b="1" kern="0" dirty="0">
                <a:solidFill>
                  <a:prstClr val="white"/>
                </a:solidFill>
                <a:latin typeface="微软雅黑" pitchFamily="34" charset="-122"/>
                <a:ea typeface="微软雅黑" pitchFamily="34" charset="-122"/>
              </a:rPr>
              <a:t>运行规划市场均衡理论</a:t>
            </a:r>
            <a:endParaRPr kumimoji="1" lang="zh-CN" altLang="en-US"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sp>
        <p:nvSpPr>
          <p:cNvPr id="91" name="矩形标注 90"/>
          <p:cNvSpPr/>
          <p:nvPr/>
        </p:nvSpPr>
        <p:spPr>
          <a:xfrm flipH="1">
            <a:off x="6368254" y="5988850"/>
            <a:ext cx="2283293" cy="488149"/>
          </a:xfrm>
          <a:prstGeom prst="wedgeRectCallout">
            <a:avLst>
              <a:gd name="adj1" fmla="val -19468"/>
              <a:gd name="adj2" fmla="val 1466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宽工况高效运行机理</a:t>
            </a:r>
          </a:p>
        </p:txBody>
      </p:sp>
      <p:sp>
        <p:nvSpPr>
          <p:cNvPr id="38" name="圆角矩形 37"/>
          <p:cNvSpPr/>
          <p:nvPr/>
        </p:nvSpPr>
        <p:spPr>
          <a:xfrm>
            <a:off x="6239731" y="3182463"/>
            <a:ext cx="2565869" cy="2624914"/>
          </a:xfrm>
          <a:prstGeom prst="roundRect">
            <a:avLst/>
          </a:prstGeom>
          <a:noFill/>
          <a:ln w="25400" cap="flat" cmpd="sng" algn="ctr">
            <a:solidFill>
              <a:srgbClr val="9BBB59"/>
            </a:solidFill>
            <a:prstDash val="dash"/>
          </a:ln>
          <a:effectLst/>
        </p:spPr>
        <p:txBody>
          <a:bodyPr anchor="ctr"/>
          <a:lstStyle/>
          <a:p>
            <a:pPr algn="ctr" fontAlgn="auto">
              <a:spcBef>
                <a:spcPts val="0"/>
              </a:spcBef>
              <a:spcAft>
                <a:spcPts val="0"/>
              </a:spcAft>
              <a:defRPr/>
            </a:pPr>
            <a:endParaRPr lang="zh-CN" altLang="en-US" sz="1600" kern="0">
              <a:solidFill>
                <a:prstClr val="white"/>
              </a:solidFill>
            </a:endParaRPr>
          </a:p>
        </p:txBody>
      </p:sp>
      <p:sp>
        <p:nvSpPr>
          <p:cNvPr id="39" name="下箭头 8"/>
          <p:cNvSpPr>
            <a:spLocks noChangeAspect="1" noChangeArrowheads="1"/>
          </p:cNvSpPr>
          <p:nvPr/>
        </p:nvSpPr>
        <p:spPr bwMode="auto">
          <a:xfrm rot="10800000">
            <a:off x="7260142" y="2807256"/>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40" name="矩形标注 39"/>
          <p:cNvSpPr/>
          <p:nvPr/>
        </p:nvSpPr>
        <p:spPr>
          <a:xfrm flipH="1">
            <a:off x="6552043" y="3349719"/>
            <a:ext cx="2099506" cy="706261"/>
          </a:xfrm>
          <a:prstGeom prst="wedgeRectCallout">
            <a:avLst>
              <a:gd name="adj1" fmla="val -19468"/>
              <a:gd name="adj2" fmla="val 14660"/>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提高系统运行效率</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1" name="下箭头 8"/>
          <p:cNvSpPr>
            <a:spLocks noChangeAspect="1" noChangeArrowheads="1"/>
          </p:cNvSpPr>
          <p:nvPr/>
        </p:nvSpPr>
        <p:spPr bwMode="auto">
          <a:xfrm rot="5400000">
            <a:off x="5830922" y="4223065"/>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pic>
        <p:nvPicPr>
          <p:cNvPr id="2" name="图片 1"/>
          <p:cNvPicPr>
            <a:picLocks noChangeAspect="1"/>
          </p:cNvPicPr>
          <p:nvPr/>
        </p:nvPicPr>
        <p:blipFill>
          <a:blip r:embed="rId7"/>
          <a:stretch>
            <a:fillRect/>
          </a:stretch>
        </p:blipFill>
        <p:spPr>
          <a:xfrm>
            <a:off x="6368257" y="4141130"/>
            <a:ext cx="2364773" cy="1473961"/>
          </a:xfrm>
          <a:prstGeom prst="rect">
            <a:avLst/>
          </a:prstGeom>
        </p:spPr>
      </p:pic>
      <p:sp>
        <p:nvSpPr>
          <p:cNvPr id="45"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48"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基于</a:t>
            </a:r>
            <a:r>
              <a:rPr kumimoji="0" lang="en-US" altLang="zh-CN" sz="2400" b="1" dirty="0">
                <a:solidFill>
                  <a:srgbClr val="002060"/>
                </a:solidFill>
                <a:latin typeface="微软雅黑" pitchFamily="34" charset="-122"/>
                <a:ea typeface="微软雅黑" pitchFamily="34" charset="-122"/>
              </a:rPr>
              <a:t>AA-CAES</a:t>
            </a:r>
            <a:r>
              <a:rPr kumimoji="0" lang="zh-CN" altLang="en-US" sz="2400" b="1" dirty="0">
                <a:solidFill>
                  <a:srgbClr val="002060"/>
                </a:solidFill>
                <a:latin typeface="微软雅黑" pitchFamily="34" charset="-122"/>
                <a:ea typeface="微软雅黑" pitchFamily="34" charset="-122"/>
              </a:rPr>
              <a:t>的可再生能源综合消纳思路</a:t>
            </a:r>
            <a:endParaRPr kumimoji="0" lang="en-US" altLang="zh-CN" sz="2400" b="1" dirty="0">
              <a:solidFill>
                <a:srgbClr val="00206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605302449"/>
      </p:ext>
    </p:extLst>
  </p:cSld>
  <p:clrMapOvr>
    <a:masterClrMapping/>
  </p:clrMapOvr>
  <mc:AlternateContent xmlns:mc="http://schemas.openxmlformats.org/markup-compatibility/2006" xmlns:p14="http://schemas.microsoft.com/office/powerpoint/2010/main">
    <mc:Choice Requires="p14">
      <p:transition p14:dur="200" advClick="0" advTm="53064">
        <p:fade/>
      </p:transition>
    </mc:Choice>
    <mc:Fallback xmlns="">
      <p:transition advClick="0" advTm="530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4390038" y="2899228"/>
            <a:ext cx="1616247" cy="1767518"/>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zh-CN" altLang="en-US" sz="1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nvGrpSpPr>
          <p:cNvPr id="22" name="组合 39"/>
          <p:cNvGrpSpPr/>
          <p:nvPr/>
        </p:nvGrpSpPr>
        <p:grpSpPr>
          <a:xfrm>
            <a:off x="2136050" y="1407885"/>
            <a:ext cx="4727905" cy="1325638"/>
            <a:chOff x="1428759" y="928670"/>
            <a:chExt cx="6143635" cy="1714512"/>
          </a:xfrm>
        </p:grpSpPr>
        <p:sp>
          <p:nvSpPr>
            <p:cNvPr id="23" name="流程图: 手动输入 22"/>
            <p:cNvSpPr/>
            <p:nvPr/>
          </p:nvSpPr>
          <p:spPr>
            <a:xfrm rot="16200000" flipH="1">
              <a:off x="4070089" y="-1284030"/>
              <a:ext cx="860976" cy="6143635"/>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1"/>
            <p:cNvSpPr txBox="1">
              <a:spLocks/>
            </p:cNvSpPr>
            <p:nvPr/>
          </p:nvSpPr>
          <p:spPr>
            <a:xfrm>
              <a:off x="1474453" y="928670"/>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1</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sp>
          <p:nvSpPr>
            <p:cNvPr id="28" name="副标题 2"/>
            <p:cNvSpPr txBox="1">
              <a:spLocks/>
            </p:cNvSpPr>
            <p:nvPr/>
          </p:nvSpPr>
          <p:spPr>
            <a:xfrm>
              <a:off x="2714674" y="1500175"/>
              <a:ext cx="4451848"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课题背景与立项依据</a:t>
              </a:r>
              <a:endPar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grpSp>
      <p:grpSp>
        <p:nvGrpSpPr>
          <p:cNvPr id="30" name="组合 40"/>
          <p:cNvGrpSpPr/>
          <p:nvPr/>
        </p:nvGrpSpPr>
        <p:grpSpPr>
          <a:xfrm>
            <a:off x="2136027" y="2393242"/>
            <a:ext cx="4727903" cy="1325638"/>
            <a:chOff x="1428729" y="2071678"/>
            <a:chExt cx="6143633" cy="1714512"/>
          </a:xfrm>
        </p:grpSpPr>
        <p:sp>
          <p:nvSpPr>
            <p:cNvPr id="35" name="流程图: 手动输入 34"/>
            <p:cNvSpPr/>
            <p:nvPr/>
          </p:nvSpPr>
          <p:spPr>
            <a:xfrm rot="16200000" flipH="1">
              <a:off x="4070058" y="-142264"/>
              <a:ext cx="860975" cy="6143633"/>
            </a:xfrm>
            <a:prstGeom prst="flowChartManualInp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副标题 2"/>
            <p:cNvSpPr txBox="1">
              <a:spLocks/>
            </p:cNvSpPr>
            <p:nvPr/>
          </p:nvSpPr>
          <p:spPr>
            <a:xfrm>
              <a:off x="2714611" y="2643182"/>
              <a:ext cx="4641723"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研究现状与发展动态</a:t>
              </a:r>
            </a:p>
          </p:txBody>
        </p:sp>
        <p:sp>
          <p:nvSpPr>
            <p:cNvPr id="41" name="标题 1"/>
            <p:cNvSpPr txBox="1">
              <a:spLocks/>
            </p:cNvSpPr>
            <p:nvPr/>
          </p:nvSpPr>
          <p:spPr>
            <a:xfrm>
              <a:off x="1474452" y="2071678"/>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rPr>
                <a:t>2</a:t>
              </a:r>
              <a:endParaRPr kumimoji="0" lang="zh-CN" altLang="en-US"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endParaRPr>
            </a:p>
          </p:txBody>
        </p:sp>
      </p:grpSp>
      <p:grpSp>
        <p:nvGrpSpPr>
          <p:cNvPr id="42" name="组合 41"/>
          <p:cNvGrpSpPr/>
          <p:nvPr/>
        </p:nvGrpSpPr>
        <p:grpSpPr>
          <a:xfrm>
            <a:off x="2136028" y="3378601"/>
            <a:ext cx="5222711" cy="1325638"/>
            <a:chOff x="1428730" y="3214686"/>
            <a:chExt cx="6786607" cy="1714512"/>
          </a:xfrm>
        </p:grpSpPr>
        <p:sp>
          <p:nvSpPr>
            <p:cNvPr id="43" name="流程图: 手动输入 42"/>
            <p:cNvSpPr/>
            <p:nvPr/>
          </p:nvSpPr>
          <p:spPr>
            <a:xfrm rot="16200000" flipH="1">
              <a:off x="4070059" y="998265"/>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副标题 2"/>
            <p:cNvSpPr txBox="1">
              <a:spLocks/>
            </p:cNvSpPr>
            <p:nvPr/>
          </p:nvSpPr>
          <p:spPr>
            <a:xfrm>
              <a:off x="2714611" y="3714752"/>
              <a:ext cx="5500726"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研究内容与研究方案</a:t>
              </a:r>
            </a:p>
          </p:txBody>
        </p:sp>
        <p:sp>
          <p:nvSpPr>
            <p:cNvPr id="45" name="标题 1"/>
            <p:cNvSpPr txBox="1">
              <a:spLocks/>
            </p:cNvSpPr>
            <p:nvPr/>
          </p:nvSpPr>
          <p:spPr>
            <a:xfrm>
              <a:off x="1474452" y="3214686"/>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3</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grpSp>
        <p:nvGrpSpPr>
          <p:cNvPr id="46" name="组合 42"/>
          <p:cNvGrpSpPr/>
          <p:nvPr/>
        </p:nvGrpSpPr>
        <p:grpSpPr>
          <a:xfrm>
            <a:off x="2136027" y="4334932"/>
            <a:ext cx="4727904" cy="1325638"/>
            <a:chOff x="1428729" y="4357694"/>
            <a:chExt cx="6143634" cy="1714512"/>
          </a:xfrm>
        </p:grpSpPr>
        <p:sp>
          <p:nvSpPr>
            <p:cNvPr id="47" name="流程图: 手动输入 46"/>
            <p:cNvSpPr/>
            <p:nvPr/>
          </p:nvSpPr>
          <p:spPr>
            <a:xfrm rot="16200000" flipH="1">
              <a:off x="4070058" y="2141273"/>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副标题 2"/>
            <p:cNvSpPr txBox="1">
              <a:spLocks/>
            </p:cNvSpPr>
            <p:nvPr/>
          </p:nvSpPr>
          <p:spPr>
            <a:xfrm>
              <a:off x="2714612" y="4857760"/>
              <a:ext cx="4143404"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工作基础与研究计划</a:t>
              </a:r>
            </a:p>
          </p:txBody>
        </p:sp>
        <p:sp>
          <p:nvSpPr>
            <p:cNvPr id="49" name="标题 1"/>
            <p:cNvSpPr txBox="1">
              <a:spLocks/>
            </p:cNvSpPr>
            <p:nvPr/>
          </p:nvSpPr>
          <p:spPr>
            <a:xfrm>
              <a:off x="1436732" y="4357694"/>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4</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sp>
        <p:nvSpPr>
          <p:cNvPr id="51" name="标题 1"/>
          <p:cNvSpPr>
            <a:spLocks noGrp="1"/>
          </p:cNvSpPr>
          <p:nvPr>
            <p:ph type="title"/>
          </p:nvPr>
        </p:nvSpPr>
        <p:spPr>
          <a:xfrm>
            <a:off x="285720" y="-142892"/>
            <a:ext cx="2571768" cy="1143000"/>
          </a:xfrm>
        </p:spPr>
        <p:txBody>
          <a:bodyPr>
            <a:normAutofit/>
          </a:bodyPr>
          <a:lstStyle/>
          <a:p>
            <a:r>
              <a:rPr lang="zh-CN" altLang="en-US" sz="3200" b="1" dirty="0">
                <a:solidFill>
                  <a:schemeClr val="bg1"/>
                </a:solidFill>
                <a:latin typeface="微软雅黑" pitchFamily="34" charset="-122"/>
                <a:ea typeface="微软雅黑" pitchFamily="34" charset="-122"/>
              </a:rPr>
              <a:t>汇报提纲</a:t>
            </a:r>
          </a:p>
        </p:txBody>
      </p:sp>
    </p:spTree>
  </p:cSld>
  <p:clrMapOvr>
    <a:masterClrMapping/>
  </p:clrMapOvr>
  <mc:AlternateContent xmlns:mc="http://schemas.openxmlformats.org/markup-compatibility/2006" xmlns:p14="http://schemas.microsoft.com/office/powerpoint/2010/main">
    <mc:Choice Requires="p14">
      <p:transition p14:dur="200" advClick="0" advTm="3790">
        <p:fade/>
      </p:transition>
    </mc:Choice>
    <mc:Fallback xmlns="">
      <p:transition advClick="0" advTm="379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3" y="1763030"/>
            <a:ext cx="1048052" cy="576878"/>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3" y="2812130"/>
            <a:ext cx="1048052" cy="576878"/>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1" y="3861230"/>
            <a:ext cx="1048052" cy="576878"/>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10" y="4910330"/>
            <a:ext cx="1048052" cy="576878"/>
          </a:xfrm>
          <a:prstGeom prst="rect">
            <a:avLst/>
          </a:prstGeom>
        </p:spPr>
      </p:pic>
      <p:sp>
        <p:nvSpPr>
          <p:cNvPr id="21" name="矩形 20"/>
          <p:cNvSpPr/>
          <p:nvPr/>
        </p:nvSpPr>
        <p:spPr>
          <a:xfrm>
            <a:off x="2378493" y="1647411"/>
            <a:ext cx="6067007" cy="1384995"/>
          </a:xfrm>
          <a:prstGeom prst="rect">
            <a:avLst/>
          </a:prstGeom>
        </p:spPr>
        <p:txBody>
          <a:bodyPr wrap="square">
            <a:spAutoFit/>
          </a:bodyPr>
          <a:lstStyle/>
          <a:p>
            <a:pPr lvl="0">
              <a:lnSpc>
                <a:spcPct val="150000"/>
              </a:lnSpc>
            </a:pPr>
            <a:r>
              <a:rPr lang="zh-CN" altLang="en-US" sz="2800" b="1" kern="100" dirty="0">
                <a:solidFill>
                  <a:prstClr val="black"/>
                </a:solidFill>
                <a:latin typeface="微软雅黑" panose="020B0503020204020204" pitchFamily="34" charset="-122"/>
                <a:ea typeface="微软雅黑" panose="020B0503020204020204" pitchFamily="34" charset="-122"/>
              </a:rPr>
              <a:t>组件功能转换及多能流耦合机理</a:t>
            </a:r>
            <a:endParaRPr kumimoji="1" lang="en-US" altLang="zh-CN" sz="2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378493" y="2702420"/>
            <a:ext cx="6067007" cy="1308884"/>
          </a:xfrm>
          <a:prstGeom prst="rect">
            <a:avLst/>
          </a:prstGeom>
        </p:spPr>
        <p:txBody>
          <a:bodyPr wrap="square">
            <a:spAutoFit/>
          </a:bodyPr>
          <a:lstStyle/>
          <a:p>
            <a:pPr lvl="0">
              <a:lnSpc>
                <a:spcPct val="150000"/>
              </a:lnSpc>
            </a:pPr>
            <a:r>
              <a:rPr lang="zh-CN" altLang="en-US" sz="2800" b="1" kern="100" dirty="0">
                <a:solidFill>
                  <a:prstClr val="black"/>
                </a:solidFill>
                <a:latin typeface="微软雅黑" panose="020B0503020204020204" pitchFamily="34" charset="-122"/>
                <a:ea typeface="微软雅黑" panose="020B0503020204020204" pitchFamily="34" charset="-122"/>
              </a:rPr>
              <a:t>面向综合能源系统的</a:t>
            </a:r>
            <a:r>
              <a:rPr lang="en-US" altLang="zh-CN" sz="2800" b="1" kern="100" dirty="0">
                <a:solidFill>
                  <a:prstClr val="black"/>
                </a:solidFill>
                <a:latin typeface="微软雅黑" panose="020B0503020204020204" pitchFamily="34" charset="-122"/>
                <a:ea typeface="微软雅黑" panose="020B0503020204020204" pitchFamily="34" charset="-122"/>
              </a:rPr>
              <a:t>CAES</a:t>
            </a:r>
            <a:r>
              <a:rPr lang="zh-CN" altLang="en-US" sz="2800" b="1" kern="100" dirty="0">
                <a:solidFill>
                  <a:prstClr val="black"/>
                </a:solidFill>
                <a:latin typeface="微软雅黑" panose="020B0503020204020204" pitchFamily="34" charset="-122"/>
                <a:ea typeface="微软雅黑" panose="020B0503020204020204" pitchFamily="34" charset="-122"/>
              </a:rPr>
              <a:t>运行规划</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en-US" altLang="zh-CN" sz="2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378493" y="3681319"/>
            <a:ext cx="6067007" cy="1384995"/>
          </a:xfrm>
          <a:prstGeom prst="rect">
            <a:avLst/>
          </a:prstGeom>
        </p:spPr>
        <p:txBody>
          <a:bodyPr wrap="square">
            <a:spAutoFit/>
          </a:bodyPr>
          <a:lstStyle/>
          <a:p>
            <a:pPr lvl="0">
              <a:lnSpc>
                <a:spcPct val="150000"/>
              </a:lnSpc>
            </a:pPr>
            <a:r>
              <a:rPr lang="zh-CN" altLang="en-US" sz="28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面向综合能源系统的</a:t>
            </a:r>
            <a:r>
              <a:rPr lang="en-US" altLang="zh-CN" sz="28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en-US" sz="28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市场运营</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1" lang="en-US" altLang="zh-CN" sz="2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2378493" y="4736329"/>
            <a:ext cx="6067007" cy="662554"/>
          </a:xfrm>
          <a:prstGeom prst="rect">
            <a:avLst/>
          </a:prstGeom>
        </p:spPr>
        <p:txBody>
          <a:bodyPr wrap="square">
            <a:spAutoFit/>
          </a:bodyPr>
          <a:lstStyle/>
          <a:p>
            <a:pPr lvl="0">
              <a:lnSpc>
                <a:spcPct val="150000"/>
              </a:lnSpc>
            </a:pPr>
            <a:r>
              <a:rPr lang="zh-CN" altLang="en-US" sz="28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综合能源系统运行优化相关理论</a:t>
            </a:r>
            <a:endParaRPr kumimoji="1" lang="en-US" altLang="zh-CN" sz="2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2"/>
          <p:cNvSpPr>
            <a:spLocks noGrp="1" noChangeArrowheads="1"/>
          </p:cNvSpPr>
          <p:nvPr>
            <p:ph type="title"/>
          </p:nvPr>
        </p:nvSpPr>
        <p:spPr>
          <a:xfrm>
            <a:off x="422556" y="-166260"/>
            <a:ext cx="7772400" cy="1143000"/>
          </a:xfrm>
        </p:spPr>
        <p:txBody>
          <a:bodyPr/>
          <a:lstStyle/>
          <a:p>
            <a:pPr algn="l" eaLnBrk="1" hangingPunct="1"/>
            <a:r>
              <a:rPr lang="zh-CN" altLang="en-US" sz="3200" dirty="0"/>
              <a:t>二、研究现状与发展动态</a:t>
            </a:r>
          </a:p>
        </p:txBody>
      </p:sp>
    </p:spTree>
    <p:extLst>
      <p:ext uri="{BB962C8B-B14F-4D97-AF65-F5344CB8AC3E}">
        <p14:creationId xmlns:p14="http://schemas.microsoft.com/office/powerpoint/2010/main" val="1946650028"/>
      </p:ext>
    </p:extLst>
  </p:cSld>
  <p:clrMapOvr>
    <a:masterClrMapping/>
  </p:clrMapOvr>
  <mc:AlternateContent xmlns:mc="http://schemas.openxmlformats.org/markup-compatibility/2006" xmlns:p14="http://schemas.microsoft.com/office/powerpoint/2010/main">
    <mc:Choice Requires="p14">
      <p:transition p14:dur="200" advClick="0" advTm="16066">
        <p:fade/>
      </p:transition>
    </mc:Choice>
    <mc:Fallback xmlns="">
      <p:transition advClick="0" advTm="1606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grpSp>
        <p:nvGrpSpPr>
          <p:cNvPr id="2" name="组合 16"/>
          <p:cNvGrpSpPr/>
          <p:nvPr/>
        </p:nvGrpSpPr>
        <p:grpSpPr>
          <a:xfrm>
            <a:off x="754744" y="2888334"/>
            <a:ext cx="8096648" cy="756000"/>
            <a:chOff x="754744" y="2888334"/>
            <a:chExt cx="7561942"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5" name="圆角矩形 24"/>
            <p:cNvSpPr/>
            <p:nvPr/>
          </p:nvSpPr>
          <p:spPr bwMode="auto">
            <a:xfrm>
              <a:off x="878115" y="2941007"/>
              <a:ext cx="7315200"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algn="ctr">
                <a:lnSpc>
                  <a:spcPct val="120000"/>
                </a:lnSpc>
                <a:spcBef>
                  <a:spcPct val="50000"/>
                </a:spcBef>
              </a:pPr>
              <a:r>
                <a:rPr kumimoji="0" lang="en-US" altLang="zh-CN" sz="2800" b="1" dirty="0">
                  <a:latin typeface="微软雅黑" pitchFamily="34" charset="-122"/>
                  <a:ea typeface="微软雅黑" pitchFamily="34" charset="-122"/>
                </a:rPr>
                <a:t>CAES </a:t>
              </a:r>
              <a:r>
                <a:rPr kumimoji="0" lang="zh-CN" altLang="en-US" sz="2800" b="1" dirty="0">
                  <a:latin typeface="微软雅黑" pitchFamily="34" charset="-122"/>
                  <a:ea typeface="微软雅黑" pitchFamily="34" charset="-122"/>
                </a:rPr>
                <a:t>组件功能转换及多能流耦合机理</a:t>
              </a:r>
            </a:p>
          </p:txBody>
        </p:sp>
      </p:grpSp>
      <p:grpSp>
        <p:nvGrpSpPr>
          <p:cNvPr id="3" name="组合 12"/>
          <p:cNvGrpSpPr/>
          <p:nvPr/>
        </p:nvGrpSpPr>
        <p:grpSpPr>
          <a:xfrm>
            <a:off x="2278324" y="1167806"/>
            <a:ext cx="4847771" cy="1289957"/>
            <a:chOff x="2699238" y="1015999"/>
            <a:chExt cx="4847771" cy="1289957"/>
          </a:xfrm>
        </p:grpSpPr>
        <p:sp>
          <p:nvSpPr>
            <p:cNvPr id="44035" name="圆角矩形 23"/>
            <p:cNvSpPr>
              <a:spLocks noChangeArrowheads="1"/>
            </p:cNvSpPr>
            <p:nvPr/>
          </p:nvSpPr>
          <p:spPr bwMode="auto">
            <a:xfrm>
              <a:off x="2699238" y="1105811"/>
              <a:ext cx="4847771" cy="966121"/>
            </a:xfrm>
            <a:prstGeom prst="roundRect">
              <a:avLst>
                <a:gd name="adj" fmla="val 11829"/>
              </a:avLst>
            </a:prstGeom>
            <a:noFill/>
            <a:ln w="9525">
              <a:noFill/>
              <a:round/>
              <a:headEnd/>
              <a:tailEnd/>
            </a:ln>
          </p:spPr>
          <p:txBody>
            <a:bodyPr wrap="square">
              <a:spAutoFit/>
            </a:bodyPr>
            <a:lstStyle/>
            <a:p>
              <a:pPr algn="ctr">
                <a:lnSpc>
                  <a:spcPct val="120000"/>
                </a:lnSpc>
                <a:spcBef>
                  <a:spcPct val="50000"/>
                </a:spcBef>
              </a:pPr>
              <a:r>
                <a:rPr kumimoji="0" lang="zh-CN" altLang="en-US" sz="4000" b="1" dirty="0">
                  <a:solidFill>
                    <a:srgbClr val="92D050"/>
                  </a:solidFill>
                  <a:latin typeface="微软雅黑" pitchFamily="34" charset="-122"/>
                  <a:ea typeface="微软雅黑" pitchFamily="34" charset="-122"/>
                </a:rPr>
                <a:t>     现状与动态 </a:t>
              </a:r>
              <a:r>
                <a:rPr kumimoji="0" lang="en-US" altLang="zh-CN" sz="4400" b="1" dirty="0">
                  <a:solidFill>
                    <a:srgbClr val="92D050"/>
                  </a:solidFill>
                  <a:latin typeface="微软雅黑" pitchFamily="34" charset="-122"/>
                  <a:ea typeface="微软雅黑" pitchFamily="34" charset="-122"/>
                </a:rPr>
                <a:t>1</a:t>
              </a:r>
              <a:endParaRPr kumimoji="0" lang="zh-CN" altLang="en-US" sz="4000" b="1" dirty="0">
                <a:solidFill>
                  <a:srgbClr val="92D050"/>
                </a:solidFill>
                <a:latin typeface="微软雅黑" pitchFamily="34" charset="-122"/>
                <a:ea typeface="微软雅黑" pitchFamily="34" charset="-122"/>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2583544" y="1109749"/>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2598453218"/>
              </p:ext>
            </p:extLst>
          </p:nvPr>
        </p:nvGraphicFramePr>
        <p:xfrm>
          <a:off x="735656" y="3714093"/>
          <a:ext cx="8115736" cy="1194056"/>
        </p:xfrm>
        <a:graphic>
          <a:graphicData uri="http://schemas.openxmlformats.org/drawingml/2006/table">
            <a:tbl>
              <a:tblPr firstRow="1" bandRow="1">
                <a:tableStyleId>{5C22544A-7EE6-4342-B048-85BDC9FD1C3A}</a:tableStyleId>
              </a:tblPr>
              <a:tblGrid>
                <a:gridCol w="1114401">
                  <a:extLst>
                    <a:ext uri="{9D8B030D-6E8A-4147-A177-3AD203B41FA5}">
                      <a16:colId xmlns:a16="http://schemas.microsoft.com/office/drawing/2014/main" val="20000"/>
                    </a:ext>
                  </a:extLst>
                </a:gridCol>
                <a:gridCol w="7001335">
                  <a:extLst>
                    <a:ext uri="{9D8B030D-6E8A-4147-A177-3AD203B41FA5}">
                      <a16:colId xmlns:a16="http://schemas.microsoft.com/office/drawing/2014/main" val="20001"/>
                    </a:ext>
                  </a:extLst>
                </a:gridCol>
              </a:tblGrid>
              <a:tr h="626905">
                <a:tc>
                  <a:txBody>
                    <a:bodyPr/>
                    <a:lstStyle/>
                    <a:p>
                      <a:pPr algn="ctr"/>
                      <a:endParaRPr lang="zh-CN" altLang="en-US"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dirty="0">
                          <a:solidFill>
                            <a:schemeClr val="bg2">
                              <a:lumMod val="85000"/>
                              <a:lumOff val="15000"/>
                            </a:schemeClr>
                          </a:solidFill>
                          <a:latin typeface="微软雅黑" pitchFamily="34" charset="-122"/>
                          <a:ea typeface="微软雅黑" pitchFamily="34" charset="-122"/>
                        </a:rPr>
                        <a:t>CAES </a:t>
                      </a:r>
                      <a:r>
                        <a:rPr kumimoji="0" lang="zh-CN" altLang="en-US" sz="2400" b="0" dirty="0">
                          <a:solidFill>
                            <a:schemeClr val="bg2">
                              <a:lumMod val="85000"/>
                              <a:lumOff val="15000"/>
                            </a:schemeClr>
                          </a:solidFill>
                          <a:latin typeface="微软雅黑" pitchFamily="34" charset="-122"/>
                          <a:ea typeface="微软雅黑" pitchFamily="34" charset="-122"/>
                        </a:rPr>
                        <a:t>组件功能转换机理及动态模型</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567151">
                <a:tc>
                  <a:txBody>
                    <a:bodyPr/>
                    <a:lstStyle/>
                    <a:p>
                      <a:pPr algn="ctr">
                        <a:lnSpc>
                          <a:spcPct val="120000"/>
                        </a:lnSpc>
                      </a:pPr>
                      <a:endParaRPr lang="zh-CN" altLang="en-US" dirty="0">
                        <a:solidFill>
                          <a:srgbClr val="C00000"/>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dirty="0">
                          <a:solidFill>
                            <a:schemeClr val="bg2">
                              <a:lumMod val="85000"/>
                              <a:lumOff val="15000"/>
                            </a:schemeClr>
                          </a:solidFill>
                          <a:latin typeface="微软雅黑" pitchFamily="34" charset="-122"/>
                          <a:ea typeface="微软雅黑" pitchFamily="34" charset="-122"/>
                        </a:rPr>
                        <a:t>CAES </a:t>
                      </a:r>
                      <a:r>
                        <a:rPr kumimoji="0" lang="zh-CN" altLang="en-US" sz="2400" b="0" dirty="0">
                          <a:solidFill>
                            <a:schemeClr val="bg2">
                              <a:lumMod val="85000"/>
                              <a:lumOff val="15000"/>
                            </a:schemeClr>
                          </a:solidFill>
                          <a:latin typeface="微软雅黑" pitchFamily="34" charset="-122"/>
                          <a:ea typeface="微软雅黑" pitchFamily="34" charset="-122"/>
                        </a:rPr>
                        <a:t>组件参数优化配置</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995" y="3838322"/>
            <a:ext cx="473165" cy="47316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994" y="4435716"/>
            <a:ext cx="473165" cy="473165"/>
          </a:xfrm>
          <a:prstGeom prst="rect">
            <a:avLst/>
          </a:prstGeom>
        </p:spPr>
      </p:pic>
      <p:sp>
        <p:nvSpPr>
          <p:cNvPr id="19" name="Rectangle 2"/>
          <p:cNvSpPr>
            <a:spLocks noGrp="1" noChangeArrowheads="1"/>
          </p:cNvSpPr>
          <p:nvPr>
            <p:ph type="title"/>
          </p:nvPr>
        </p:nvSpPr>
        <p:spPr>
          <a:xfrm>
            <a:off x="422556" y="-166260"/>
            <a:ext cx="7772400" cy="1143000"/>
          </a:xfrm>
        </p:spPr>
        <p:txBody>
          <a:bodyPr/>
          <a:lstStyle/>
          <a:p>
            <a:pPr algn="l" eaLnBrk="1" hangingPunct="1"/>
            <a:r>
              <a:rPr lang="zh-CN" altLang="en-US" sz="3200" dirty="0"/>
              <a:t>二、研究现状与发展动态</a:t>
            </a:r>
          </a:p>
        </p:txBody>
      </p:sp>
    </p:spTree>
  </p:cSld>
  <p:clrMapOvr>
    <a:masterClrMapping/>
  </p:clrMapOvr>
  <mc:AlternateContent xmlns:mc="http://schemas.openxmlformats.org/markup-compatibility/2006" xmlns:p14="http://schemas.microsoft.com/office/powerpoint/2010/main">
    <mc:Choice Requires="p14">
      <p:transition p14:dur="200" advClick="0" advTm="3638">
        <p:fade/>
      </p:transition>
    </mc:Choice>
    <mc:Fallback xmlns="">
      <p:transition advClick="0" advTm="363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66"/>
              </a:solidFill>
              <a:effectLst/>
              <a:uLnTx/>
              <a:uFillTx/>
              <a:latin typeface="Garamond" panose="02020404030301010803" pitchFamily="18" charset="0"/>
              <a:ea typeface="ヒラギノ角ゴ Pro W3" pitchFamily="125" charset="-122"/>
              <a:cs typeface="+mn-cs"/>
            </a:endParaRPr>
          </a:p>
        </p:txBody>
      </p:sp>
      <p:sp>
        <p:nvSpPr>
          <p:cNvPr id="18" name="Rectangle 2"/>
          <p:cNvSpPr>
            <a:spLocks noGrp="1" noChangeArrowheads="1"/>
          </p:cNvSpPr>
          <p:nvPr>
            <p:ph type="title" idx="4294967295"/>
          </p:nvPr>
        </p:nvSpPr>
        <p:spPr>
          <a:xfrm>
            <a:off x="51134" y="69097"/>
            <a:ext cx="9124950" cy="646113"/>
          </a:xfrm>
        </p:spPr>
        <p:txBody>
          <a:bodyPr/>
          <a:lstStyle/>
          <a:p>
            <a:pPr algn="l" eaLnBrk="1" hangingPunct="1">
              <a:defRPr/>
            </a:pPr>
            <a:r>
              <a:rPr lang="en-US" altLang="zh-CN" sz="3200" dirty="0"/>
              <a:t>  2.1.1 CAES </a:t>
            </a:r>
            <a:r>
              <a:rPr lang="zh-CN" altLang="en-US" sz="3200" dirty="0"/>
              <a:t>功能转换机理及动态模型</a:t>
            </a:r>
          </a:p>
        </p:txBody>
      </p:sp>
      <p:pic>
        <p:nvPicPr>
          <p:cNvPr id="21" name="图片 20"/>
          <p:cNvPicPr>
            <a:picLocks noChangeAspect="1"/>
          </p:cNvPicPr>
          <p:nvPr/>
        </p:nvPicPr>
        <p:blipFill>
          <a:blip r:embed="rId4"/>
          <a:stretch>
            <a:fillRect/>
          </a:stretch>
        </p:blipFill>
        <p:spPr>
          <a:xfrm>
            <a:off x="2122768" y="1336246"/>
            <a:ext cx="4828166" cy="2167304"/>
          </a:xfrm>
          <a:prstGeom prst="rect">
            <a:avLst/>
          </a:prstGeom>
        </p:spPr>
      </p:pic>
      <p:sp>
        <p:nvSpPr>
          <p:cNvPr id="41" name="矩形 40"/>
          <p:cNvSpPr/>
          <p:nvPr/>
        </p:nvSpPr>
        <p:spPr>
          <a:xfrm>
            <a:off x="561457" y="3135365"/>
            <a:ext cx="2804035" cy="338554"/>
          </a:xfrm>
          <a:prstGeom prst="rect">
            <a:avLst/>
          </a:prstGeom>
        </p:spPr>
        <p:txBody>
          <a:bodyPr wrap="square">
            <a:spAutoFit/>
          </a:bodyPr>
          <a:lstStyle/>
          <a:p>
            <a:pPr algn="ctr" fontAlgn="auto">
              <a:spcBef>
                <a:spcPts val="0"/>
              </a:spcBef>
              <a:spcAft>
                <a:spcPts val="0"/>
              </a:spcAft>
            </a:pPr>
            <a:r>
              <a:rPr kumimoji="0" lang="zh-CN" altLang="en-US" sz="1600" b="1" dirty="0">
                <a:solidFill>
                  <a:prstClr val="black"/>
                </a:solidFill>
                <a:latin typeface="微软雅黑" panose="020B0503020204020204" pitchFamily="34" charset="-122"/>
                <a:ea typeface="微软雅黑" panose="020B0503020204020204" pitchFamily="34" charset="-122"/>
              </a:rPr>
              <a:t>压缩机性能曲线</a:t>
            </a:r>
          </a:p>
        </p:txBody>
      </p:sp>
      <p:grpSp>
        <p:nvGrpSpPr>
          <p:cNvPr id="42" name="组合 66"/>
          <p:cNvGrpSpPr/>
          <p:nvPr/>
        </p:nvGrpSpPr>
        <p:grpSpPr>
          <a:xfrm>
            <a:off x="638183" y="3390503"/>
            <a:ext cx="2759287" cy="1977755"/>
            <a:chOff x="4529310" y="2132856"/>
            <a:chExt cx="3571082" cy="2533680"/>
          </a:xfrm>
        </p:grpSpPr>
        <p:pic>
          <p:nvPicPr>
            <p:cNvPr id="43" name="图片 42"/>
            <p:cNvPicPr>
              <a:picLocks noChangeAspect="1"/>
            </p:cNvPicPr>
            <p:nvPr/>
          </p:nvPicPr>
          <p:blipFill rotWithShape="1">
            <a:blip r:embed="rId5" cstate="print">
              <a:extLst>
                <a:ext uri="{28A0092B-C50C-407E-A947-70E740481C1C}">
                  <a14:useLocalDpi xmlns:a14="http://schemas.microsoft.com/office/drawing/2010/main" val="0"/>
                </a:ext>
              </a:extLst>
            </a:blip>
            <a:srcRect l="5742" t="7501" r="2381" b="4989"/>
            <a:stretch/>
          </p:blipFill>
          <p:spPr>
            <a:xfrm>
              <a:off x="4572000" y="2132856"/>
              <a:ext cx="3456384" cy="2520280"/>
            </a:xfrm>
            <a:prstGeom prst="rect">
              <a:avLst/>
            </a:prstGeom>
          </p:spPr>
        </p:pic>
        <p:sp>
          <p:nvSpPr>
            <p:cNvPr id="44" name="文本框 32"/>
            <p:cNvSpPr txBox="1"/>
            <p:nvPr/>
          </p:nvSpPr>
          <p:spPr>
            <a:xfrm>
              <a:off x="4529310" y="2256318"/>
              <a:ext cx="591981" cy="253916"/>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压比</a:t>
              </a:r>
            </a:p>
          </p:txBody>
        </p:sp>
        <p:sp>
          <p:nvSpPr>
            <p:cNvPr id="45" name="文本框 33"/>
            <p:cNvSpPr txBox="1"/>
            <p:nvPr/>
          </p:nvSpPr>
          <p:spPr>
            <a:xfrm>
              <a:off x="7267608" y="4323576"/>
              <a:ext cx="591981" cy="253916"/>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流量</a:t>
              </a:r>
            </a:p>
          </p:txBody>
        </p:sp>
        <p:sp>
          <p:nvSpPr>
            <p:cNvPr id="46" name="文本框 37"/>
            <p:cNvSpPr txBox="1"/>
            <p:nvPr/>
          </p:nvSpPr>
          <p:spPr>
            <a:xfrm>
              <a:off x="7508411" y="2256318"/>
              <a:ext cx="591981" cy="253916"/>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效率</a:t>
              </a:r>
            </a:p>
          </p:txBody>
        </p:sp>
        <p:sp>
          <p:nvSpPr>
            <p:cNvPr id="47" name="文本框 41"/>
            <p:cNvSpPr txBox="1"/>
            <p:nvPr/>
          </p:nvSpPr>
          <p:spPr>
            <a:xfrm>
              <a:off x="5101147" y="3162282"/>
              <a:ext cx="1003531" cy="253916"/>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压比曲线</a:t>
              </a:r>
            </a:p>
          </p:txBody>
        </p:sp>
        <p:sp>
          <p:nvSpPr>
            <p:cNvPr id="48" name="文本框 45"/>
            <p:cNvSpPr txBox="1"/>
            <p:nvPr/>
          </p:nvSpPr>
          <p:spPr>
            <a:xfrm>
              <a:off x="6675626" y="2387403"/>
              <a:ext cx="1064725" cy="253916"/>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效率曲线</a:t>
              </a:r>
            </a:p>
          </p:txBody>
        </p:sp>
        <p:sp>
          <p:nvSpPr>
            <p:cNvPr id="49" name="文本框 46"/>
            <p:cNvSpPr txBox="1"/>
            <p:nvPr/>
          </p:nvSpPr>
          <p:spPr>
            <a:xfrm>
              <a:off x="5517215" y="4320825"/>
              <a:ext cx="1454589" cy="345711"/>
            </a:xfrm>
            <a:prstGeom prst="rect">
              <a:avLst/>
            </a:prstGeom>
            <a:noFill/>
          </p:spPr>
          <p:txBody>
            <a:bodyPr wrap="square" rtlCol="0">
              <a:spAutoFit/>
            </a:bodyPr>
            <a:lstStyle/>
            <a:p>
              <a:pPr fontAlgn="auto">
                <a:spcBef>
                  <a:spcPts val="0"/>
                </a:spcBef>
                <a:spcAft>
                  <a:spcPts val="0"/>
                </a:spcAft>
              </a:pPr>
              <a:r>
                <a:rPr kumimoji="0" lang="zh-CN" altLang="en-US" sz="1050" b="1" dirty="0">
                  <a:solidFill>
                    <a:prstClr val="black"/>
                  </a:solidFill>
                  <a:latin typeface="微软雅黑" panose="020B0503020204020204" pitchFamily="34" charset="-122"/>
                  <a:ea typeface="微软雅黑" panose="020B0503020204020204" pitchFamily="34" charset="-122"/>
                </a:rPr>
                <a:t>设计点</a:t>
              </a:r>
            </a:p>
          </p:txBody>
        </p:sp>
      </p:grpSp>
      <p:pic>
        <p:nvPicPr>
          <p:cNvPr id="50" name="Picture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528" y="3357152"/>
            <a:ext cx="3109369" cy="201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矩形 50"/>
          <p:cNvSpPr/>
          <p:nvPr/>
        </p:nvSpPr>
        <p:spPr>
          <a:xfrm>
            <a:off x="6377230" y="3086484"/>
            <a:ext cx="1600880" cy="338554"/>
          </a:xfrm>
          <a:prstGeom prst="rect">
            <a:avLst/>
          </a:prstGeom>
        </p:spPr>
        <p:txBody>
          <a:bodyPr wrap="square">
            <a:spAutoFit/>
          </a:bodyPr>
          <a:lstStyle/>
          <a:p>
            <a:pPr algn="ctr" fontAlgn="auto">
              <a:spcBef>
                <a:spcPts val="0"/>
              </a:spcBef>
              <a:spcAft>
                <a:spcPts val="0"/>
              </a:spcAft>
            </a:pPr>
            <a:r>
              <a:rPr kumimoji="0" lang="zh-CN" altLang="en-US" sz="1600" b="1" dirty="0">
                <a:solidFill>
                  <a:prstClr val="black"/>
                </a:solidFill>
                <a:latin typeface="微软雅黑" panose="020B0503020204020204" pitchFamily="34" charset="-122"/>
                <a:ea typeface="微软雅黑" panose="020B0503020204020204" pitchFamily="34" charset="-122"/>
              </a:rPr>
              <a:t>透平性能曲线</a:t>
            </a:r>
          </a:p>
        </p:txBody>
      </p:sp>
      <p:sp>
        <p:nvSpPr>
          <p:cNvPr id="52" name="矩形标注 51"/>
          <p:cNvSpPr/>
          <p:nvPr/>
        </p:nvSpPr>
        <p:spPr>
          <a:xfrm flipH="1">
            <a:off x="503540" y="2634822"/>
            <a:ext cx="3068623" cy="408754"/>
          </a:xfrm>
          <a:prstGeom prst="wedgeRectCallout">
            <a:avLst>
              <a:gd name="adj1" fmla="val -50752"/>
              <a:gd name="adj2" fmla="val -197559"/>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压力势能和压缩热解耦生产单元</a:t>
            </a:r>
          </a:p>
        </p:txBody>
      </p:sp>
      <p:sp>
        <p:nvSpPr>
          <p:cNvPr id="53" name="矩形标注 52"/>
          <p:cNvSpPr/>
          <p:nvPr/>
        </p:nvSpPr>
        <p:spPr>
          <a:xfrm flipH="1">
            <a:off x="5454500" y="2634822"/>
            <a:ext cx="3311709" cy="400786"/>
          </a:xfrm>
          <a:prstGeom prst="wedgeRectCallout">
            <a:avLst>
              <a:gd name="adj1" fmla="val 52638"/>
              <a:gd name="adj2" fmla="val -189068"/>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压力势能和压缩热能耦合释能单元</a:t>
            </a:r>
          </a:p>
        </p:txBody>
      </p:sp>
      <p:sp>
        <p:nvSpPr>
          <p:cNvPr id="54" name="矩形标注 53"/>
          <p:cNvSpPr/>
          <p:nvPr/>
        </p:nvSpPr>
        <p:spPr>
          <a:xfrm flipH="1">
            <a:off x="638183" y="5487567"/>
            <a:ext cx="7851399" cy="462820"/>
          </a:xfrm>
          <a:prstGeom prst="wedgeRectCallout">
            <a:avLst>
              <a:gd name="adj1" fmla="val -35506"/>
              <a:gd name="adj2" fmla="val -3368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base" latinLnBrk="0" hangingPunct="1">
              <a:lnSpc>
                <a:spcPct val="100000"/>
              </a:lnSpc>
              <a:spcBef>
                <a:spcPct val="50000"/>
              </a:spcBef>
              <a:spcAft>
                <a:spcPct val="0"/>
              </a:spcAft>
              <a:buClrTx/>
              <a:buSzTx/>
              <a:tabLst/>
              <a:defRPr/>
            </a:pPr>
            <a:r>
              <a:rPr lang="zh-CN" altLang="en-US" b="1" kern="0" dirty="0">
                <a:solidFill>
                  <a:prstClr val="white"/>
                </a:solidFill>
                <a:latin typeface="微软雅黑" pitchFamily="34" charset="-122"/>
                <a:ea typeface="微软雅黑" pitchFamily="34" charset="-122"/>
              </a:rPr>
              <a:t>宽工况运行条件下效率变化明显，当前工况效率受工质流速等多重因素影响</a:t>
            </a:r>
            <a:endParaRPr lang="en-US" altLang="zh-CN" b="1" kern="0" dirty="0">
              <a:solidFill>
                <a:prstClr val="white"/>
              </a:solidFill>
              <a:latin typeface="微软雅黑" pitchFamily="34" charset="-122"/>
              <a:ea typeface="微软雅黑" pitchFamily="34" charset="-122"/>
            </a:endParaRPr>
          </a:p>
        </p:txBody>
      </p:sp>
      <p:sp>
        <p:nvSpPr>
          <p:cNvPr id="2" name="矩形 1"/>
          <p:cNvSpPr/>
          <p:nvPr/>
        </p:nvSpPr>
        <p:spPr>
          <a:xfrm>
            <a:off x="51134" y="6403367"/>
            <a:ext cx="8585204" cy="415498"/>
          </a:xfrm>
          <a:prstGeom prst="rect">
            <a:avLst/>
          </a:prstGeom>
        </p:spPr>
        <p:txBody>
          <a:bodyPr wrap="square">
            <a:spAutoFit/>
          </a:bodyPr>
          <a:lstStyle/>
          <a:p>
            <a:r>
              <a:rPr lang="en-US" altLang="zh-CN" sz="1050" dirty="0">
                <a:solidFill>
                  <a:srgbClr val="000000"/>
                </a:solidFill>
                <a:latin typeface="+mn-lt"/>
              </a:rPr>
              <a:t>[1] Rice A T, Li P Y. Optimal Efficiency-Power Tradeoff for an Air Motor/Compressor With Volume Varying Heat Transfer Capability[C]// ASME 2011 Dynamic Systems and Control Conference and Bath/ASME Symposium on Fluid Power and Motion Control. 2011:145-152</a:t>
            </a:r>
            <a:endParaRPr lang="zh-CN" altLang="en-US" dirty="0"/>
          </a:p>
        </p:txBody>
      </p:sp>
      <p:cxnSp>
        <p:nvCxnSpPr>
          <p:cNvPr id="55" name="直接连接符 54"/>
          <p:cNvCxnSpPr/>
          <p:nvPr/>
        </p:nvCxnSpPr>
        <p:spPr bwMode="auto">
          <a:xfrm>
            <a:off x="18860" y="6303257"/>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圆角矩形 23"/>
          <p:cNvSpPr>
            <a:spLocks noChangeArrowheads="1"/>
          </p:cNvSpPr>
          <p:nvPr/>
        </p:nvSpPr>
        <p:spPr bwMode="auto">
          <a:xfrm>
            <a:off x="300433" y="760315"/>
            <a:ext cx="8305200" cy="546455"/>
          </a:xfrm>
          <a:prstGeom prst="roundRect">
            <a:avLst>
              <a:gd name="adj" fmla="val 11829"/>
            </a:avLst>
          </a:prstGeom>
          <a:noFill/>
          <a:ln w="9525" algn="ctr">
            <a:noFill/>
            <a:round/>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solidFill>
                  <a:srgbClr val="002060"/>
                </a:solidFill>
                <a:latin typeface="微软雅黑" pitchFamily="34" charset="-122"/>
                <a:ea typeface="微软雅黑" pitchFamily="34" charset="-122"/>
              </a:rPr>
              <a:t>宽工况运行压缩机透平性能曲线</a:t>
            </a:r>
          </a:p>
        </p:txBody>
      </p:sp>
      <p:sp>
        <p:nvSpPr>
          <p:cNvPr id="25" name="矩形标注 24"/>
          <p:cNvSpPr/>
          <p:nvPr/>
        </p:nvSpPr>
        <p:spPr>
          <a:xfrm flipH="1">
            <a:off x="4081462" y="3219027"/>
            <a:ext cx="816474" cy="408754"/>
          </a:xfrm>
          <a:prstGeom prst="wedgeRectCallout">
            <a:avLst>
              <a:gd name="adj1" fmla="val 47255"/>
              <a:gd name="adj2" fmla="val 283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Tree>
    <p:custDataLst>
      <p:tags r:id="rId1"/>
    </p:custDataLst>
    <p:extLst>
      <p:ext uri="{BB962C8B-B14F-4D97-AF65-F5344CB8AC3E}">
        <p14:creationId xmlns:p14="http://schemas.microsoft.com/office/powerpoint/2010/main" val="1782638370"/>
      </p:ext>
    </p:extLst>
  </p:cSld>
  <p:clrMapOvr>
    <a:masterClrMapping/>
  </p:clrMapOvr>
  <mc:AlternateContent xmlns:mc="http://schemas.openxmlformats.org/markup-compatibility/2006" xmlns:p14="http://schemas.microsoft.com/office/powerpoint/2010/main">
    <mc:Choice Requires="p14">
      <p:transition p14:dur="200" advClick="0" advTm="51200">
        <p:fade/>
      </p:transition>
    </mc:Choice>
    <mc:Fallback xmlns="">
      <p:transition advClick="0" advTm="51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66"/>
              </a:solidFill>
              <a:effectLst/>
              <a:uLnTx/>
              <a:uFillTx/>
              <a:latin typeface="Garamond" panose="02020404030301010803" pitchFamily="18" charset="0"/>
              <a:ea typeface="ヒラギノ角ゴ Pro W3" pitchFamily="125" charset="-122"/>
              <a:cs typeface="+mn-cs"/>
            </a:endParaRPr>
          </a:p>
        </p:txBody>
      </p:sp>
      <p:sp>
        <p:nvSpPr>
          <p:cNvPr id="18" name="Rectangle 2"/>
          <p:cNvSpPr>
            <a:spLocks noGrp="1" noChangeArrowheads="1"/>
          </p:cNvSpPr>
          <p:nvPr>
            <p:ph type="title" idx="4294967295"/>
          </p:nvPr>
        </p:nvSpPr>
        <p:spPr>
          <a:xfrm>
            <a:off x="51134" y="69097"/>
            <a:ext cx="9124950" cy="646113"/>
          </a:xfrm>
        </p:spPr>
        <p:txBody>
          <a:bodyPr/>
          <a:lstStyle/>
          <a:p>
            <a:pPr algn="l" eaLnBrk="1" hangingPunct="1">
              <a:defRPr/>
            </a:pPr>
            <a:r>
              <a:rPr lang="en-US" altLang="zh-CN" sz="3200" dirty="0"/>
              <a:t>  2.1.1 CAES </a:t>
            </a:r>
            <a:r>
              <a:rPr lang="zh-CN" altLang="en-US" sz="3200" dirty="0"/>
              <a:t>功能转换机理及动态模型</a:t>
            </a:r>
          </a:p>
        </p:txBody>
      </p:sp>
      <p:sp>
        <p:nvSpPr>
          <p:cNvPr id="3" name="矩形 2"/>
          <p:cNvSpPr/>
          <p:nvPr/>
        </p:nvSpPr>
        <p:spPr>
          <a:xfrm>
            <a:off x="106240" y="6521539"/>
            <a:ext cx="8729329" cy="253916"/>
          </a:xfrm>
          <a:prstGeom prst="rect">
            <a:avLst/>
          </a:prstGeom>
        </p:spPr>
        <p:txBody>
          <a:bodyPr wrap="square">
            <a:spAutoFit/>
          </a:bodyPr>
          <a:lstStyle/>
          <a:p>
            <a:r>
              <a:rPr lang="en-US" altLang="zh-CN" sz="1050" dirty="0">
                <a:solidFill>
                  <a:srgbClr val="000000"/>
                </a:solidFill>
                <a:latin typeface="+mn-lt"/>
              </a:rPr>
              <a:t>[1] </a:t>
            </a:r>
            <a:r>
              <a:rPr lang="zh-CN" altLang="en-US" sz="1050" dirty="0">
                <a:solidFill>
                  <a:srgbClr val="000000"/>
                </a:solidFill>
                <a:latin typeface="+mn-lt"/>
              </a:rPr>
              <a:t>王芳</a:t>
            </a:r>
            <a:r>
              <a:rPr lang="en-US" altLang="zh-CN" sz="1050" dirty="0">
                <a:solidFill>
                  <a:srgbClr val="000000"/>
                </a:solidFill>
                <a:latin typeface="+mn-lt"/>
              </a:rPr>
              <a:t>, </a:t>
            </a:r>
            <a:r>
              <a:rPr lang="zh-CN" altLang="en-US" sz="1050" dirty="0">
                <a:solidFill>
                  <a:srgbClr val="000000"/>
                </a:solidFill>
                <a:latin typeface="+mn-lt"/>
              </a:rPr>
              <a:t>田宇</a:t>
            </a:r>
            <a:r>
              <a:rPr lang="en-US" altLang="zh-CN" sz="1050" dirty="0">
                <a:solidFill>
                  <a:srgbClr val="000000"/>
                </a:solidFill>
                <a:latin typeface="+mn-lt"/>
              </a:rPr>
              <a:t>, </a:t>
            </a:r>
            <a:r>
              <a:rPr lang="zh-CN" altLang="en-US" sz="1050" dirty="0">
                <a:solidFill>
                  <a:srgbClr val="000000"/>
                </a:solidFill>
                <a:latin typeface="+mn-lt"/>
              </a:rPr>
              <a:t>张新宇</a:t>
            </a:r>
            <a:r>
              <a:rPr lang="en-US" altLang="zh-CN" sz="1050" dirty="0">
                <a:solidFill>
                  <a:srgbClr val="000000"/>
                </a:solidFill>
                <a:latin typeface="+mn-lt"/>
              </a:rPr>
              <a:t>,</a:t>
            </a:r>
            <a:r>
              <a:rPr lang="zh-CN" altLang="en-US" sz="1050" dirty="0">
                <a:solidFill>
                  <a:srgbClr val="000000"/>
                </a:solidFill>
                <a:latin typeface="+mn-lt"/>
              </a:rPr>
              <a:t>等</a:t>
            </a:r>
            <a:r>
              <a:rPr lang="en-US" altLang="zh-CN" sz="1050" dirty="0">
                <a:solidFill>
                  <a:srgbClr val="000000"/>
                </a:solidFill>
                <a:latin typeface="+mn-lt"/>
              </a:rPr>
              <a:t>. </a:t>
            </a:r>
            <a:r>
              <a:rPr lang="zh-CN" altLang="en-US" sz="1050" dirty="0">
                <a:solidFill>
                  <a:srgbClr val="000000"/>
                </a:solidFill>
                <a:latin typeface="+mn-lt"/>
              </a:rPr>
              <a:t>流速及传热温差对换热器传热系数的影响</a:t>
            </a:r>
            <a:r>
              <a:rPr lang="en-US" altLang="zh-CN" sz="1050" dirty="0">
                <a:solidFill>
                  <a:srgbClr val="000000"/>
                </a:solidFill>
                <a:latin typeface="+mn-lt"/>
              </a:rPr>
              <a:t>[J]. </a:t>
            </a:r>
            <a:r>
              <a:rPr lang="zh-CN" altLang="en-US" sz="1050" dirty="0">
                <a:solidFill>
                  <a:srgbClr val="000000"/>
                </a:solidFill>
                <a:latin typeface="+mn-lt"/>
              </a:rPr>
              <a:t>哈尔滨理工大学学报</a:t>
            </a:r>
            <a:r>
              <a:rPr lang="en-US" altLang="zh-CN" sz="1050" dirty="0">
                <a:solidFill>
                  <a:srgbClr val="000000"/>
                </a:solidFill>
                <a:latin typeface="+mn-lt"/>
              </a:rPr>
              <a:t>, 2017, 22(2):29-33.</a:t>
            </a:r>
            <a:endParaRPr lang="zh-CN" altLang="en-US" sz="1050" dirty="0">
              <a:latin typeface="+mn-lt"/>
            </a:endParaRPr>
          </a:p>
        </p:txBody>
      </p:sp>
      <p:sp>
        <p:nvSpPr>
          <p:cNvPr id="9" name="矩形 8"/>
          <p:cNvSpPr/>
          <p:nvPr/>
        </p:nvSpPr>
        <p:spPr>
          <a:xfrm>
            <a:off x="577967" y="5688489"/>
            <a:ext cx="3515568" cy="584775"/>
          </a:xfrm>
          <a:prstGeom prst="rect">
            <a:avLst/>
          </a:prstGeom>
          <a:solidFill>
            <a:schemeClr val="bg1">
              <a:lumMod val="60000"/>
              <a:lumOff val="40000"/>
            </a:schemeClr>
          </a:solidFill>
        </p:spPr>
        <p:txBody>
          <a:bodyPr wrap="square">
            <a:spAutoFit/>
          </a:bodyPr>
          <a:lstStyle/>
          <a:p>
            <a:pPr algn="just"/>
            <a:r>
              <a:rPr lang="zh-CN" altLang="en-US" sz="1600" b="1" dirty="0">
                <a:latin typeface="微软雅黑" panose="020B0503020204020204" pitchFamily="34" charset="-122"/>
                <a:ea typeface="微软雅黑" panose="020B0503020204020204" pitchFamily="34" charset="-122"/>
              </a:rPr>
              <a:t>提高传热</a:t>
            </a:r>
            <a:r>
              <a:rPr lang="en-US" altLang="zh-CN" sz="1600" b="1" dirty="0">
                <a:latin typeface="微软雅黑" panose="020B0503020204020204" pitchFamily="34" charset="-122"/>
                <a:ea typeface="微软雅黑" panose="020B0503020204020204" pitchFamily="34" charset="-122"/>
              </a:rPr>
              <a:t>T</a:t>
            </a:r>
            <a:r>
              <a:rPr lang="zh-CN" altLang="en-US" sz="1600" b="1" dirty="0">
                <a:latin typeface="微软雅黑" panose="020B0503020204020204" pitchFamily="34" charset="-122"/>
                <a:ea typeface="微软雅黑" panose="020B0503020204020204" pitchFamily="34" charset="-122"/>
              </a:rPr>
              <a:t>可提高传热系数，随着</a:t>
            </a:r>
            <a:r>
              <a:rPr lang="en-US" altLang="zh-CN" sz="1600" b="1" dirty="0">
                <a:latin typeface="微软雅黑" panose="020B0503020204020204" pitchFamily="34" charset="-122"/>
                <a:ea typeface="微软雅黑" panose="020B0503020204020204" pitchFamily="34" charset="-122"/>
              </a:rPr>
              <a:t>T</a:t>
            </a:r>
            <a:r>
              <a:rPr lang="zh-CN" altLang="en-US" sz="1600" b="1" dirty="0">
                <a:latin typeface="微软雅黑" panose="020B0503020204020204" pitchFamily="34" charset="-122"/>
                <a:ea typeface="微软雅黑" panose="020B0503020204020204" pitchFamily="34" charset="-122"/>
              </a:rPr>
              <a:t>不断增加，</a:t>
            </a:r>
            <a:r>
              <a:rPr lang="en-US" altLang="zh-CN" sz="1600" b="1" dirty="0">
                <a:latin typeface="微软雅黑" panose="020B0503020204020204" pitchFamily="34" charset="-122"/>
                <a:ea typeface="微软雅黑" panose="020B0503020204020204" pitchFamily="34" charset="-122"/>
              </a:rPr>
              <a:t>T</a:t>
            </a:r>
            <a:r>
              <a:rPr lang="zh-CN" altLang="en-US" sz="1600" b="1" dirty="0">
                <a:latin typeface="微软雅黑" panose="020B0503020204020204" pitchFamily="34" charset="-122"/>
                <a:ea typeface="微软雅黑" panose="020B0503020204020204" pitchFamily="34" charset="-122"/>
              </a:rPr>
              <a:t>对传热系数影响越来越小</a:t>
            </a:r>
          </a:p>
        </p:txBody>
      </p:sp>
      <p:sp>
        <p:nvSpPr>
          <p:cNvPr id="11" name="矩形 10"/>
          <p:cNvSpPr/>
          <p:nvPr/>
        </p:nvSpPr>
        <p:spPr>
          <a:xfrm>
            <a:off x="5019988" y="5706299"/>
            <a:ext cx="3426796" cy="584775"/>
          </a:xfrm>
          <a:prstGeom prst="rect">
            <a:avLst/>
          </a:prstGeom>
          <a:solidFill>
            <a:schemeClr val="bg1">
              <a:lumMod val="60000"/>
              <a:lumOff val="40000"/>
            </a:schemeClr>
          </a:solid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提高热流速</a:t>
            </a:r>
            <a:r>
              <a:rPr lang="en-US" altLang="zh-CN" sz="1600" b="1" dirty="0">
                <a:latin typeface="微软雅黑" panose="020B0503020204020204" pitchFamily="34" charset="-122"/>
                <a:ea typeface="微软雅黑" panose="020B0503020204020204" pitchFamily="34" charset="-122"/>
              </a:rPr>
              <a:t>m</a:t>
            </a:r>
            <a:r>
              <a:rPr lang="zh-CN" altLang="en-US" sz="1600" b="1" dirty="0">
                <a:latin typeface="微软雅黑" panose="020B0503020204020204" pitchFamily="34" charset="-122"/>
                <a:ea typeface="微软雅黑" panose="020B0503020204020204" pitchFamily="34" charset="-122"/>
              </a:rPr>
              <a:t>可提高传热系数，随着</a:t>
            </a:r>
            <a:r>
              <a:rPr lang="en-US" altLang="zh-CN" sz="1600" b="1" dirty="0">
                <a:latin typeface="微软雅黑" panose="020B0503020204020204" pitchFamily="34" charset="-122"/>
                <a:ea typeface="微软雅黑" panose="020B0503020204020204" pitchFamily="34" charset="-122"/>
              </a:rPr>
              <a:t>m</a:t>
            </a:r>
            <a:r>
              <a:rPr lang="zh-CN" altLang="en-US" sz="1600" b="1" dirty="0">
                <a:latin typeface="微软雅黑" panose="020B0503020204020204" pitchFamily="34" charset="-122"/>
                <a:ea typeface="微软雅黑" panose="020B0503020204020204" pitchFamily="34" charset="-122"/>
              </a:rPr>
              <a:t>增加，系数增加趋势不断减弱</a:t>
            </a:r>
          </a:p>
        </p:txBody>
      </p:sp>
      <p:pic>
        <p:nvPicPr>
          <p:cNvPr id="13" name="图片 12"/>
          <p:cNvPicPr>
            <a:picLocks noChangeAspect="1"/>
          </p:cNvPicPr>
          <p:nvPr/>
        </p:nvPicPr>
        <p:blipFill>
          <a:blip r:embed="rId4"/>
          <a:stretch>
            <a:fillRect/>
          </a:stretch>
        </p:blipFill>
        <p:spPr>
          <a:xfrm>
            <a:off x="2099249" y="1261815"/>
            <a:ext cx="4828166" cy="2167304"/>
          </a:xfrm>
          <a:prstGeom prst="rect">
            <a:avLst/>
          </a:prstGeom>
        </p:spPr>
      </p:pic>
      <p:sp>
        <p:nvSpPr>
          <p:cNvPr id="14" name="矩形标注 13"/>
          <p:cNvSpPr/>
          <p:nvPr/>
        </p:nvSpPr>
        <p:spPr>
          <a:xfrm flipH="1">
            <a:off x="988828" y="2560391"/>
            <a:ext cx="2360688" cy="408754"/>
          </a:xfrm>
          <a:prstGeom prst="wedgeRectCallout">
            <a:avLst>
              <a:gd name="adj1" fmla="val -82352"/>
              <a:gd name="adj2" fmla="val -192357"/>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压缩热能传输收集单元</a:t>
            </a:r>
          </a:p>
        </p:txBody>
      </p:sp>
      <p:sp>
        <p:nvSpPr>
          <p:cNvPr id="15" name="矩形标注 14"/>
          <p:cNvSpPr/>
          <p:nvPr/>
        </p:nvSpPr>
        <p:spPr>
          <a:xfrm flipH="1">
            <a:off x="5437647" y="2535202"/>
            <a:ext cx="2737549" cy="414187"/>
          </a:xfrm>
          <a:prstGeom prst="wedgeRectCallout">
            <a:avLst>
              <a:gd name="adj1" fmla="val 65601"/>
              <a:gd name="adj2" fmla="val -160938"/>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压缩热能传输释放单元</a:t>
            </a:r>
          </a:p>
        </p:txBody>
      </p:sp>
      <p:pic>
        <p:nvPicPr>
          <p:cNvPr id="8" name="图片 7"/>
          <p:cNvPicPr>
            <a:picLocks noChangeAspect="1"/>
          </p:cNvPicPr>
          <p:nvPr/>
        </p:nvPicPr>
        <p:blipFill>
          <a:blip r:embed="rId5"/>
          <a:stretch>
            <a:fillRect/>
          </a:stretch>
        </p:blipFill>
        <p:spPr>
          <a:xfrm>
            <a:off x="5019988" y="2970564"/>
            <a:ext cx="3236224" cy="2648496"/>
          </a:xfrm>
          <a:prstGeom prst="rect">
            <a:avLst/>
          </a:prstGeom>
        </p:spPr>
      </p:pic>
      <p:cxnSp>
        <p:nvCxnSpPr>
          <p:cNvPr id="16" name="直接连接符 15"/>
          <p:cNvCxnSpPr/>
          <p:nvPr/>
        </p:nvCxnSpPr>
        <p:spPr bwMode="auto">
          <a:xfrm>
            <a:off x="0" y="6427822"/>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图片 6"/>
          <p:cNvPicPr>
            <a:picLocks noChangeAspect="1"/>
          </p:cNvPicPr>
          <p:nvPr/>
        </p:nvPicPr>
        <p:blipFill>
          <a:blip r:embed="rId6"/>
          <a:stretch>
            <a:fillRect/>
          </a:stretch>
        </p:blipFill>
        <p:spPr>
          <a:xfrm>
            <a:off x="332541" y="2974580"/>
            <a:ext cx="3358650" cy="2676306"/>
          </a:xfrm>
          <a:prstGeom prst="rect">
            <a:avLst/>
          </a:prstGeom>
        </p:spPr>
      </p:pic>
      <p:sp>
        <p:nvSpPr>
          <p:cNvPr id="17" name="圆角矩形 16"/>
          <p:cNvSpPr>
            <a:spLocks noChangeArrowheads="1"/>
          </p:cNvSpPr>
          <p:nvPr/>
        </p:nvSpPr>
        <p:spPr bwMode="auto">
          <a:xfrm>
            <a:off x="300433" y="760315"/>
            <a:ext cx="8305200" cy="546455"/>
          </a:xfrm>
          <a:prstGeom prst="roundRect">
            <a:avLst>
              <a:gd name="adj" fmla="val 11829"/>
            </a:avLst>
          </a:prstGeom>
          <a:noFill/>
          <a:ln w="9525" algn="ctr">
            <a:noFill/>
            <a:round/>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a:solidFill>
                  <a:srgbClr val="002060"/>
                </a:solidFill>
                <a:latin typeface="微软雅黑" pitchFamily="34" charset="-122"/>
                <a:ea typeface="微软雅黑" pitchFamily="34" charset="-122"/>
              </a:rPr>
              <a:t>宽工况运行换热器传热系数变化情况</a:t>
            </a:r>
            <a:endParaRPr lang="zh-CN" altLang="en-US" sz="2400" b="1" dirty="0">
              <a:solidFill>
                <a:srgbClr val="002060"/>
              </a:solidFill>
              <a:latin typeface="微软雅黑" pitchFamily="34" charset="-122"/>
              <a:ea typeface="微软雅黑" pitchFamily="34" charset="-122"/>
            </a:endParaRPr>
          </a:p>
        </p:txBody>
      </p:sp>
      <p:sp>
        <p:nvSpPr>
          <p:cNvPr id="19" name="矩形标注 18"/>
          <p:cNvSpPr/>
          <p:nvPr/>
        </p:nvSpPr>
        <p:spPr>
          <a:xfrm flipH="1">
            <a:off x="4081462" y="3189999"/>
            <a:ext cx="816474" cy="408754"/>
          </a:xfrm>
          <a:prstGeom prst="wedgeRectCallout">
            <a:avLst>
              <a:gd name="adj1" fmla="val 47255"/>
              <a:gd name="adj2" fmla="val 283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Tree>
    <p:custDataLst>
      <p:tags r:id="rId1"/>
    </p:custDataLst>
    <p:extLst>
      <p:ext uri="{BB962C8B-B14F-4D97-AF65-F5344CB8AC3E}">
        <p14:creationId xmlns:p14="http://schemas.microsoft.com/office/powerpoint/2010/main" val="3399854884"/>
      </p:ext>
    </p:extLst>
  </p:cSld>
  <p:clrMapOvr>
    <a:masterClrMapping/>
  </p:clrMapOvr>
  <mc:AlternateContent xmlns:mc="http://schemas.openxmlformats.org/markup-compatibility/2006" xmlns:p14="http://schemas.microsoft.com/office/powerpoint/2010/main">
    <mc:Choice Requires="p14">
      <p:transition p14:dur="200" advClick="0" advTm="59827">
        <p:fade/>
      </p:transition>
    </mc:Choice>
    <mc:Fallback xmlns="">
      <p:transition advClick="0" advTm="598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66"/>
              </a:solidFill>
              <a:effectLst/>
              <a:uLnTx/>
              <a:uFillTx/>
              <a:latin typeface="Garamond" panose="02020404030301010803" pitchFamily="18" charset="0"/>
              <a:ea typeface="ヒラギノ角ゴ Pro W3" pitchFamily="125" charset="-122"/>
              <a:cs typeface="+mn-cs"/>
            </a:endParaRPr>
          </a:p>
        </p:txBody>
      </p:sp>
      <p:sp>
        <p:nvSpPr>
          <p:cNvPr id="18" name="Rectangle 2"/>
          <p:cNvSpPr>
            <a:spLocks noGrp="1" noChangeArrowheads="1"/>
          </p:cNvSpPr>
          <p:nvPr>
            <p:ph type="title" idx="4294967295"/>
          </p:nvPr>
        </p:nvSpPr>
        <p:spPr>
          <a:xfrm>
            <a:off x="51134" y="69097"/>
            <a:ext cx="9124950" cy="646113"/>
          </a:xfrm>
        </p:spPr>
        <p:txBody>
          <a:bodyPr/>
          <a:lstStyle/>
          <a:p>
            <a:pPr algn="l" eaLnBrk="1" hangingPunct="1">
              <a:defRPr/>
            </a:pPr>
            <a:r>
              <a:rPr lang="en-US" altLang="zh-CN" sz="3200" dirty="0"/>
              <a:t>  2.1.1 CAES </a:t>
            </a:r>
            <a:r>
              <a:rPr lang="zh-CN" altLang="en-US" sz="3200" dirty="0"/>
              <a:t>功能转换机理及动态模型</a:t>
            </a:r>
          </a:p>
        </p:txBody>
      </p:sp>
      <p:pic>
        <p:nvPicPr>
          <p:cNvPr id="13" name="图片 12"/>
          <p:cNvPicPr>
            <a:picLocks noChangeAspect="1"/>
          </p:cNvPicPr>
          <p:nvPr/>
        </p:nvPicPr>
        <p:blipFill>
          <a:blip r:embed="rId5"/>
          <a:stretch>
            <a:fillRect/>
          </a:stretch>
        </p:blipFill>
        <p:spPr>
          <a:xfrm>
            <a:off x="2099249" y="1261815"/>
            <a:ext cx="4828166" cy="2167304"/>
          </a:xfrm>
          <a:prstGeom prst="rect">
            <a:avLst/>
          </a:prstGeom>
        </p:spPr>
      </p:pic>
      <p:cxnSp>
        <p:nvCxnSpPr>
          <p:cNvPr id="16" name="直接连接符 15"/>
          <p:cNvCxnSpPr/>
          <p:nvPr/>
        </p:nvCxnSpPr>
        <p:spPr bwMode="auto">
          <a:xfrm>
            <a:off x="-45559" y="6312384"/>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矩形 1"/>
          <p:cNvSpPr/>
          <p:nvPr/>
        </p:nvSpPr>
        <p:spPr>
          <a:xfrm>
            <a:off x="60765" y="6386676"/>
            <a:ext cx="7963785" cy="253916"/>
          </a:xfrm>
          <a:prstGeom prst="rect">
            <a:avLst/>
          </a:prstGeom>
        </p:spPr>
        <p:txBody>
          <a:bodyPr wrap="square">
            <a:spAutoFit/>
          </a:bodyPr>
          <a:lstStyle/>
          <a:p>
            <a:r>
              <a:rPr lang="en-US" altLang="zh-CN" sz="1050" dirty="0">
                <a:solidFill>
                  <a:schemeClr val="bg2"/>
                </a:solidFill>
                <a:latin typeface="+mn-lt"/>
              </a:rPr>
              <a:t>[1] </a:t>
            </a:r>
            <a:r>
              <a:rPr lang="en-US" altLang="zh-CN" sz="1050" dirty="0" err="1">
                <a:solidFill>
                  <a:schemeClr val="bg2"/>
                </a:solidFill>
                <a:latin typeface="+mn-lt"/>
              </a:rPr>
              <a:t>Grazzini</a:t>
            </a:r>
            <a:r>
              <a:rPr lang="en-US" altLang="zh-CN" sz="1050" dirty="0">
                <a:solidFill>
                  <a:schemeClr val="bg2"/>
                </a:solidFill>
                <a:latin typeface="+mn-lt"/>
              </a:rPr>
              <a:t> G, </a:t>
            </a:r>
            <a:r>
              <a:rPr lang="en-US" altLang="zh-CN" sz="1050" dirty="0" err="1">
                <a:solidFill>
                  <a:schemeClr val="bg2"/>
                </a:solidFill>
                <a:latin typeface="+mn-lt"/>
              </a:rPr>
              <a:t>Milazzo</a:t>
            </a:r>
            <a:r>
              <a:rPr lang="en-US" altLang="zh-CN" sz="1050" dirty="0">
                <a:solidFill>
                  <a:schemeClr val="bg2"/>
                </a:solidFill>
                <a:latin typeface="+mn-lt"/>
              </a:rPr>
              <a:t> A. A Thermodynamic Analysis of Multistage Adiabatic CAES[J]. Proceedings of the IEEE, 2012, 100(2):461-472.</a:t>
            </a:r>
            <a:endParaRPr lang="zh-CN" altLang="en-US" sz="1050" dirty="0">
              <a:solidFill>
                <a:schemeClr val="bg2"/>
              </a:solidFill>
              <a:latin typeface="+mn-lt"/>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2639723403"/>
              </p:ext>
            </p:extLst>
          </p:nvPr>
        </p:nvGraphicFramePr>
        <p:xfrm>
          <a:off x="280988" y="3315096"/>
          <a:ext cx="3635375" cy="804862"/>
        </p:xfrm>
        <a:graphic>
          <a:graphicData uri="http://schemas.openxmlformats.org/presentationml/2006/ole">
            <mc:AlternateContent xmlns:mc="http://schemas.openxmlformats.org/markup-compatibility/2006">
              <mc:Choice xmlns:v="urn:schemas-microsoft-com:vml" Requires="v">
                <p:oleObj spid="_x0000_s477450" name="Equation" r:id="rId6" imgW="3327120" imgH="711000" progId="Equation.DSMT4">
                  <p:embed/>
                </p:oleObj>
              </mc:Choice>
              <mc:Fallback>
                <p:oleObj name="Equation" r:id="rId6" imgW="3327120" imgH="711000" progId="Equation.DSMT4">
                  <p:embed/>
                  <p:pic>
                    <p:nvPicPr>
                      <p:cNvPr id="15" name="对象 14"/>
                      <p:cNvPicPr>
                        <a:picLocks noChangeAspect="1" noChangeArrowheads="1"/>
                      </p:cNvPicPr>
                      <p:nvPr/>
                    </p:nvPicPr>
                    <p:blipFill>
                      <a:blip r:embed="rId7"/>
                      <a:srcRect/>
                      <a:stretch>
                        <a:fillRect/>
                      </a:stretch>
                    </p:blipFill>
                    <p:spPr bwMode="auto">
                      <a:xfrm>
                        <a:off x="280988" y="3315096"/>
                        <a:ext cx="3635375" cy="804862"/>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20684856"/>
              </p:ext>
            </p:extLst>
          </p:nvPr>
        </p:nvGraphicFramePr>
        <p:xfrm>
          <a:off x="5287963" y="3342083"/>
          <a:ext cx="3027362" cy="755650"/>
        </p:xfrm>
        <a:graphic>
          <a:graphicData uri="http://schemas.openxmlformats.org/presentationml/2006/ole">
            <mc:AlternateContent xmlns:mc="http://schemas.openxmlformats.org/markup-compatibility/2006">
              <mc:Choice xmlns:v="urn:schemas-microsoft-com:vml" Requires="v">
                <p:oleObj spid="_x0000_s477451" name="Equation" r:id="rId8" imgW="2857320" imgH="711000" progId="Equation.DSMT4">
                  <p:embed/>
                </p:oleObj>
              </mc:Choice>
              <mc:Fallback>
                <p:oleObj name="Equation" r:id="rId8" imgW="2857320" imgH="711000" progId="Equation.DSMT4">
                  <p:embed/>
                  <p:pic>
                    <p:nvPicPr>
                      <p:cNvPr id="16" name="对象 15"/>
                      <p:cNvPicPr>
                        <a:picLocks noChangeAspect="1" noChangeArrowheads="1"/>
                      </p:cNvPicPr>
                      <p:nvPr/>
                    </p:nvPicPr>
                    <p:blipFill>
                      <a:blip r:embed="rId9"/>
                      <a:srcRect/>
                      <a:stretch>
                        <a:fillRect/>
                      </a:stretch>
                    </p:blipFill>
                    <p:spPr bwMode="auto">
                      <a:xfrm>
                        <a:off x="5287963" y="3342083"/>
                        <a:ext cx="3027362" cy="75565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631680301"/>
              </p:ext>
            </p:extLst>
          </p:nvPr>
        </p:nvGraphicFramePr>
        <p:xfrm>
          <a:off x="246062" y="4237542"/>
          <a:ext cx="3705225" cy="785813"/>
        </p:xfrm>
        <a:graphic>
          <a:graphicData uri="http://schemas.openxmlformats.org/presentationml/2006/ole">
            <mc:AlternateContent xmlns:mc="http://schemas.openxmlformats.org/markup-compatibility/2006">
              <mc:Choice xmlns:v="urn:schemas-microsoft-com:vml" Requires="v">
                <p:oleObj spid="_x0000_s477452" name="Equation" r:id="rId10" imgW="3466800" imgH="711000" progId="Equation.DSMT4">
                  <p:embed/>
                </p:oleObj>
              </mc:Choice>
              <mc:Fallback>
                <p:oleObj name="Equation" r:id="rId10" imgW="3466800" imgH="711000" progId="Equation.DSMT4">
                  <p:embed/>
                  <p:pic>
                    <p:nvPicPr>
                      <p:cNvPr id="17" name="对象 16"/>
                      <p:cNvPicPr>
                        <a:picLocks noChangeAspect="1" noChangeArrowheads="1"/>
                      </p:cNvPicPr>
                      <p:nvPr/>
                    </p:nvPicPr>
                    <p:blipFill>
                      <a:blip r:embed="rId11"/>
                      <a:srcRect/>
                      <a:stretch>
                        <a:fillRect/>
                      </a:stretch>
                    </p:blipFill>
                    <p:spPr bwMode="auto">
                      <a:xfrm>
                        <a:off x="246062" y="4237542"/>
                        <a:ext cx="3705225" cy="785813"/>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487530960"/>
              </p:ext>
            </p:extLst>
          </p:nvPr>
        </p:nvGraphicFramePr>
        <p:xfrm>
          <a:off x="5149850" y="4256483"/>
          <a:ext cx="3552825" cy="819150"/>
        </p:xfrm>
        <a:graphic>
          <a:graphicData uri="http://schemas.openxmlformats.org/presentationml/2006/ole">
            <mc:AlternateContent xmlns:mc="http://schemas.openxmlformats.org/markup-compatibility/2006">
              <mc:Choice xmlns:v="urn:schemas-microsoft-com:vml" Requires="v">
                <p:oleObj spid="_x0000_s477453" name="Equation" r:id="rId12" imgW="3073320" imgH="711000" progId="Equation.DSMT4">
                  <p:embed/>
                </p:oleObj>
              </mc:Choice>
              <mc:Fallback>
                <p:oleObj name="Equation" r:id="rId12" imgW="3073320" imgH="711000" progId="Equation.DSMT4">
                  <p:embed/>
                  <p:pic>
                    <p:nvPicPr>
                      <p:cNvPr id="18" name="对象 17"/>
                      <p:cNvPicPr>
                        <a:picLocks noChangeAspect="1" noChangeArrowheads="1"/>
                      </p:cNvPicPr>
                      <p:nvPr/>
                    </p:nvPicPr>
                    <p:blipFill>
                      <a:blip r:embed="rId13"/>
                      <a:srcRect/>
                      <a:stretch>
                        <a:fillRect/>
                      </a:stretch>
                    </p:blipFill>
                    <p:spPr bwMode="auto">
                      <a:xfrm>
                        <a:off x="5149850" y="4256483"/>
                        <a:ext cx="3552825" cy="819150"/>
                      </a:xfrm>
                      <a:prstGeom prst="rect">
                        <a:avLst/>
                      </a:prstGeom>
                      <a:noFill/>
                    </p:spPr>
                  </p:pic>
                </p:oleObj>
              </mc:Fallback>
            </mc:AlternateContent>
          </a:graphicData>
        </a:graphic>
      </p:graphicFrame>
      <p:sp>
        <p:nvSpPr>
          <p:cNvPr id="24" name="矩形 23"/>
          <p:cNvSpPr/>
          <p:nvPr/>
        </p:nvSpPr>
        <p:spPr>
          <a:xfrm>
            <a:off x="60765" y="6609191"/>
            <a:ext cx="7963785" cy="253916"/>
          </a:xfrm>
          <a:prstGeom prst="rect">
            <a:avLst/>
          </a:prstGeom>
        </p:spPr>
        <p:txBody>
          <a:bodyPr wrap="square">
            <a:spAutoFit/>
          </a:bodyPr>
          <a:lstStyle/>
          <a:p>
            <a:r>
              <a:rPr lang="en-US" altLang="zh-CN" sz="1050" dirty="0">
                <a:solidFill>
                  <a:schemeClr val="bg2"/>
                </a:solidFill>
                <a:latin typeface="+mn-lt"/>
              </a:rPr>
              <a:t>[2] </a:t>
            </a:r>
            <a:endParaRPr lang="zh-CN" altLang="en-US" sz="1050" dirty="0">
              <a:solidFill>
                <a:schemeClr val="bg2"/>
              </a:solidFill>
              <a:latin typeface="+mn-lt"/>
            </a:endParaRPr>
          </a:p>
        </p:txBody>
      </p:sp>
      <p:pic>
        <p:nvPicPr>
          <p:cNvPr id="5" name="图片 4"/>
          <p:cNvPicPr>
            <a:picLocks noChangeAspect="1"/>
          </p:cNvPicPr>
          <p:nvPr/>
        </p:nvPicPr>
        <p:blipFill>
          <a:blip r:embed="rId14"/>
          <a:stretch>
            <a:fillRect/>
          </a:stretch>
        </p:blipFill>
        <p:spPr>
          <a:xfrm>
            <a:off x="562715" y="5010255"/>
            <a:ext cx="3121462" cy="357182"/>
          </a:xfrm>
          <a:prstGeom prst="rect">
            <a:avLst/>
          </a:prstGeom>
        </p:spPr>
      </p:pic>
      <p:sp>
        <p:nvSpPr>
          <p:cNvPr id="25" name="矩形 24"/>
          <p:cNvSpPr/>
          <p:nvPr/>
        </p:nvSpPr>
        <p:spPr bwMode="auto">
          <a:xfrm>
            <a:off x="260454" y="2810963"/>
            <a:ext cx="3788773" cy="400110"/>
          </a:xfrm>
          <a:prstGeom prst="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algn="ctr">
              <a:spcBef>
                <a:spcPct val="50000"/>
              </a:spcBef>
            </a:pPr>
            <a:r>
              <a:rPr kumimoji="0" lang="zh-CN" altLang="en-US" sz="2000" b="1" dirty="0">
                <a:solidFill>
                  <a:schemeClr val="bg2"/>
                </a:solidFill>
                <a:latin typeface="Garamond" panose="02020404030301010803" pitchFamily="18" charset="0"/>
                <a:ea typeface="宋体" panose="02010600030101010101" pitchFamily="2" charset="-122"/>
              </a:rPr>
              <a:t>能量方程</a:t>
            </a:r>
          </a:p>
        </p:txBody>
      </p:sp>
      <p:sp>
        <p:nvSpPr>
          <p:cNvPr id="26" name="矩形 25"/>
          <p:cNvSpPr/>
          <p:nvPr/>
        </p:nvSpPr>
        <p:spPr bwMode="auto">
          <a:xfrm>
            <a:off x="4977436" y="2789889"/>
            <a:ext cx="3803166" cy="400110"/>
          </a:xfrm>
          <a:prstGeom prst="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algn="ctr">
              <a:spcBef>
                <a:spcPct val="50000"/>
              </a:spcBef>
            </a:pPr>
            <a:r>
              <a:rPr kumimoji="0" lang="zh-CN" altLang="en-US" sz="2000" b="1" dirty="0">
                <a:solidFill>
                  <a:schemeClr val="bg2"/>
                </a:solidFill>
                <a:latin typeface="Garamond" panose="02020404030301010803" pitchFamily="18" charset="0"/>
                <a:ea typeface="宋体" panose="02010600030101010101" pitchFamily="2" charset="-122"/>
              </a:rPr>
              <a:t>温度方程</a:t>
            </a:r>
          </a:p>
        </p:txBody>
      </p:sp>
      <p:sp>
        <p:nvSpPr>
          <p:cNvPr id="27" name="矩形 26"/>
          <p:cNvSpPr/>
          <p:nvPr/>
        </p:nvSpPr>
        <p:spPr bwMode="auto">
          <a:xfrm>
            <a:off x="246062" y="2789889"/>
            <a:ext cx="3803166" cy="2677656"/>
          </a:xfrm>
          <a:prstGeom prst="rect">
            <a:avLst/>
          </a:prstGeom>
          <a:noFill/>
          <a:ln w="9525" cap="flat" cmpd="sng" algn="ctr">
            <a:solidFill>
              <a:schemeClr val="accent5">
                <a:lumMod val="40000"/>
                <a:lumOff val="60000"/>
              </a:schemeClr>
            </a:solidFill>
            <a:prstDash val="solid"/>
            <a:round/>
            <a:headEnd type="none" w="med" len="med"/>
            <a:tailEnd type="none" w="med" len="med"/>
          </a:ln>
        </p:spPr>
        <p:txBody>
          <a:bodyPr vert="horz" wrap="square" lIns="91440" tIns="45720" rIns="91440" bIns="45720" numCol="1" rtlCol="0" anchor="t" anchorCtr="0" compatLnSpc="1">
            <a:spAutoFit/>
          </a:bodyPr>
          <a:lstStyle/>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zh-CN" altLang="en-US" sz="2400" b="1" dirty="0">
              <a:solidFill>
                <a:srgbClr val="FFFF66"/>
              </a:solidFill>
              <a:latin typeface="Garamond" panose="02020404030301010803" pitchFamily="18" charset="0"/>
              <a:ea typeface="宋体" panose="02010600030101010101" pitchFamily="2" charset="-122"/>
            </a:endParaRPr>
          </a:p>
        </p:txBody>
      </p:sp>
      <p:sp>
        <p:nvSpPr>
          <p:cNvPr id="29" name="矩形 28"/>
          <p:cNvSpPr/>
          <p:nvPr/>
        </p:nvSpPr>
        <p:spPr bwMode="auto">
          <a:xfrm>
            <a:off x="4977436" y="2781130"/>
            <a:ext cx="3768240" cy="2677656"/>
          </a:xfrm>
          <a:prstGeom prst="rect">
            <a:avLst/>
          </a:prstGeom>
          <a:noFill/>
          <a:ln w="9525" cap="flat" cmpd="sng" algn="ctr">
            <a:solidFill>
              <a:schemeClr val="accent5">
                <a:lumMod val="40000"/>
                <a:lumOff val="60000"/>
              </a:schemeClr>
            </a:solidFill>
            <a:prstDash val="solid"/>
            <a:round/>
            <a:headEnd type="none" w="med" len="med"/>
            <a:tailEnd type="none" w="med" len="med"/>
          </a:ln>
        </p:spPr>
        <p:txBody>
          <a:bodyPr vert="horz" wrap="square" lIns="91440" tIns="45720" rIns="91440" bIns="45720" numCol="1" rtlCol="0" anchor="t" anchorCtr="0" compatLnSpc="1">
            <a:spAutoFit/>
          </a:bodyPr>
          <a:lstStyle/>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en-US" altLang="zh-CN" sz="2400" b="1" dirty="0">
              <a:solidFill>
                <a:srgbClr val="FFFF66"/>
              </a:solidFill>
              <a:latin typeface="Garamond" panose="02020404030301010803" pitchFamily="18" charset="0"/>
              <a:ea typeface="宋体" panose="02010600030101010101" pitchFamily="2" charset="-122"/>
            </a:endParaRPr>
          </a:p>
          <a:p>
            <a:pPr>
              <a:spcBef>
                <a:spcPct val="50000"/>
              </a:spcBef>
            </a:pPr>
            <a:endParaRPr kumimoji="0" lang="zh-CN" altLang="en-US" sz="2400" b="1" dirty="0">
              <a:solidFill>
                <a:srgbClr val="FFFF66"/>
              </a:solidFill>
              <a:latin typeface="Garamond" panose="02020404030301010803" pitchFamily="18" charset="0"/>
              <a:ea typeface="宋体" panose="02010600030101010101" pitchFamily="2" charset="-122"/>
            </a:endParaRPr>
          </a:p>
        </p:txBody>
      </p:sp>
      <p:sp>
        <p:nvSpPr>
          <p:cNvPr id="30" name="矩形标注 29"/>
          <p:cNvSpPr/>
          <p:nvPr/>
        </p:nvSpPr>
        <p:spPr>
          <a:xfrm flipH="1">
            <a:off x="675060" y="5036499"/>
            <a:ext cx="3009117" cy="408754"/>
          </a:xfrm>
          <a:prstGeom prst="wedgeRectCallout">
            <a:avLst>
              <a:gd name="adj1" fmla="val 39198"/>
              <a:gd name="adj2" fmla="val -309412"/>
            </a:avLst>
          </a:prstGeom>
          <a:noFill/>
          <a:ln>
            <a:solidFill>
              <a:srgbClr val="FE6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6" name="椭圆 5"/>
          <p:cNvSpPr/>
          <p:nvPr/>
        </p:nvSpPr>
        <p:spPr bwMode="auto">
          <a:xfrm>
            <a:off x="808074" y="3742650"/>
            <a:ext cx="287079" cy="265814"/>
          </a:xfrm>
          <a:prstGeom prst="ellipse">
            <a:avLst/>
          </a:prstGeom>
          <a:noFill/>
          <a:ln w="19050" cap="flat" cmpd="sng" algn="ctr">
            <a:solidFill>
              <a:srgbClr val="FE6E0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31" name="椭圆 30"/>
          <p:cNvSpPr/>
          <p:nvPr/>
        </p:nvSpPr>
        <p:spPr bwMode="auto">
          <a:xfrm>
            <a:off x="826660" y="4479201"/>
            <a:ext cx="287079" cy="265814"/>
          </a:xfrm>
          <a:prstGeom prst="ellipse">
            <a:avLst/>
          </a:prstGeom>
          <a:noFill/>
          <a:ln w="19050" cap="flat" cmpd="sng" algn="ctr">
            <a:solidFill>
              <a:srgbClr val="FE6E0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32" name="椭圆 31"/>
          <p:cNvSpPr/>
          <p:nvPr/>
        </p:nvSpPr>
        <p:spPr bwMode="auto">
          <a:xfrm>
            <a:off x="6029525" y="3701789"/>
            <a:ext cx="287079" cy="265814"/>
          </a:xfrm>
          <a:prstGeom prst="ellipse">
            <a:avLst/>
          </a:prstGeom>
          <a:noFill/>
          <a:ln w="19050" cap="flat" cmpd="sng" algn="ctr">
            <a:solidFill>
              <a:srgbClr val="FE6E0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33" name="椭圆 32"/>
          <p:cNvSpPr/>
          <p:nvPr/>
        </p:nvSpPr>
        <p:spPr bwMode="auto">
          <a:xfrm>
            <a:off x="6006704" y="4502567"/>
            <a:ext cx="287079" cy="265814"/>
          </a:xfrm>
          <a:prstGeom prst="ellipse">
            <a:avLst/>
          </a:prstGeom>
          <a:noFill/>
          <a:ln w="19050" cap="flat" cmpd="sng" algn="ctr">
            <a:solidFill>
              <a:srgbClr val="FE6E0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34" name="矩形标注 33"/>
          <p:cNvSpPr/>
          <p:nvPr/>
        </p:nvSpPr>
        <p:spPr>
          <a:xfrm flipH="1">
            <a:off x="675060" y="5047044"/>
            <a:ext cx="3009118" cy="408754"/>
          </a:xfrm>
          <a:prstGeom prst="wedgeRectCallout">
            <a:avLst>
              <a:gd name="adj1" fmla="val -127579"/>
              <a:gd name="adj2" fmla="val -345829"/>
            </a:avLst>
          </a:prstGeom>
          <a:noFill/>
          <a:ln>
            <a:solidFill>
              <a:srgbClr val="FE6E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2" name="矩形 11"/>
          <p:cNvSpPr/>
          <p:nvPr/>
        </p:nvSpPr>
        <p:spPr>
          <a:xfrm>
            <a:off x="246062" y="6616398"/>
            <a:ext cx="8269398" cy="253916"/>
          </a:xfrm>
          <a:prstGeom prst="rect">
            <a:avLst/>
          </a:prstGeom>
        </p:spPr>
        <p:txBody>
          <a:bodyPr wrap="square">
            <a:spAutoFit/>
          </a:bodyPr>
          <a:lstStyle/>
          <a:p>
            <a:r>
              <a:rPr lang="en-US" altLang="zh-CN" sz="1050" dirty="0" err="1">
                <a:solidFill>
                  <a:schemeClr val="bg2"/>
                </a:solidFill>
                <a:latin typeface="+mn-lt"/>
              </a:rPr>
              <a:t>Grazzini</a:t>
            </a:r>
            <a:r>
              <a:rPr lang="en-US" altLang="zh-CN" sz="1050" dirty="0">
                <a:solidFill>
                  <a:schemeClr val="bg2"/>
                </a:solidFill>
                <a:latin typeface="+mn-lt"/>
              </a:rPr>
              <a:t> G, </a:t>
            </a:r>
            <a:r>
              <a:rPr lang="en-US" altLang="zh-CN" sz="1050" dirty="0" err="1">
                <a:solidFill>
                  <a:schemeClr val="bg2"/>
                </a:solidFill>
                <a:latin typeface="+mn-lt"/>
              </a:rPr>
              <a:t>Milazzo</a:t>
            </a:r>
            <a:r>
              <a:rPr lang="en-US" altLang="zh-CN" sz="1050" dirty="0">
                <a:solidFill>
                  <a:schemeClr val="bg2"/>
                </a:solidFill>
                <a:latin typeface="+mn-lt"/>
              </a:rPr>
              <a:t> A. Thermodynamic analysis of CAES/TES systems for renewable energy plants[J]. Renewable Energy, 2008, 33(9):1998-2006.</a:t>
            </a:r>
            <a:endParaRPr lang="zh-CN" altLang="en-US" sz="1050" dirty="0">
              <a:solidFill>
                <a:schemeClr val="bg2"/>
              </a:solidFill>
              <a:latin typeface="+mn-lt"/>
            </a:endParaRPr>
          </a:p>
        </p:txBody>
      </p:sp>
      <p:sp>
        <p:nvSpPr>
          <p:cNvPr id="35" name="矩形标注 34"/>
          <p:cNvSpPr/>
          <p:nvPr/>
        </p:nvSpPr>
        <p:spPr>
          <a:xfrm flipH="1">
            <a:off x="4137468" y="5026938"/>
            <a:ext cx="2424895" cy="408754"/>
          </a:xfrm>
          <a:prstGeom prst="wedgeRectCallout">
            <a:avLst>
              <a:gd name="adj1" fmla="val 75929"/>
              <a:gd name="adj2" fmla="val 2734"/>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r>
              <a:rPr lang="zh-CN" altLang="en-US" sz="1600" b="1" kern="0" noProof="0" dirty="0">
                <a:solidFill>
                  <a:prstClr val="white"/>
                </a:solidFill>
                <a:latin typeface="微软雅黑" pitchFamily="34" charset="-122"/>
                <a:ea typeface="微软雅黑" pitchFamily="34" charset="-122"/>
              </a:rPr>
              <a:t>二次曲线近似变效率现象</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6" name="矩形标注 35"/>
          <p:cNvSpPr/>
          <p:nvPr/>
        </p:nvSpPr>
        <p:spPr>
          <a:xfrm flipH="1">
            <a:off x="247987" y="5595677"/>
            <a:ext cx="8648026" cy="631176"/>
          </a:xfrm>
          <a:prstGeom prst="wedgeRectCallout">
            <a:avLst>
              <a:gd name="adj1" fmla="val 49361"/>
              <a:gd name="adj2" fmla="val -76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base" latinLnBrk="0" hangingPunct="1">
              <a:lnSpc>
                <a:spcPct val="100000"/>
              </a:lnSpc>
              <a:spcBef>
                <a:spcPct val="50000"/>
              </a:spcBef>
              <a:spcAft>
                <a:spcPct val="0"/>
              </a:spcAft>
              <a:buClrTx/>
              <a:buSzTx/>
              <a:tabLst/>
              <a:defRPr/>
            </a:pPr>
            <a:r>
              <a:rPr lang="zh-CN" altLang="en-US" sz="1600" b="1" kern="0" dirty="0">
                <a:solidFill>
                  <a:prstClr val="white"/>
                </a:solidFill>
                <a:latin typeface="微软雅黑" pitchFamily="34" charset="-122"/>
                <a:ea typeface="微软雅黑" pitchFamily="34" charset="-122"/>
              </a:rPr>
              <a:t>缺乏从系统组件（压缩机、透平、发电机、电动机、储热系统、换热器等）到系统整体性能（电电转换效率、综合能源效率等）的全动态模型，难以计及组件间的相互制约关系</a:t>
            </a:r>
            <a:endParaRPr lang="en-US" altLang="zh-CN" sz="1600" b="1" kern="0" dirty="0">
              <a:solidFill>
                <a:prstClr val="white"/>
              </a:solidFill>
              <a:latin typeface="微软雅黑" pitchFamily="34" charset="-122"/>
              <a:ea typeface="微软雅黑" pitchFamily="34" charset="-122"/>
            </a:endParaRPr>
          </a:p>
        </p:txBody>
      </p:sp>
      <p:sp>
        <p:nvSpPr>
          <p:cNvPr id="28" name="矩形标注 27"/>
          <p:cNvSpPr/>
          <p:nvPr/>
        </p:nvSpPr>
        <p:spPr>
          <a:xfrm flipH="1">
            <a:off x="4081462" y="3189999"/>
            <a:ext cx="816474" cy="408754"/>
          </a:xfrm>
          <a:prstGeom prst="wedgeRectCallout">
            <a:avLst>
              <a:gd name="adj1" fmla="val 47255"/>
              <a:gd name="adj2" fmla="val 283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8" name="圆角矩形 37"/>
          <p:cNvSpPr>
            <a:spLocks noChangeArrowheads="1"/>
          </p:cNvSpPr>
          <p:nvPr/>
        </p:nvSpPr>
        <p:spPr bwMode="auto">
          <a:xfrm>
            <a:off x="300433" y="760315"/>
            <a:ext cx="8305200" cy="546455"/>
          </a:xfrm>
          <a:prstGeom prst="roundRect">
            <a:avLst>
              <a:gd name="adj" fmla="val 11829"/>
            </a:avLst>
          </a:prstGeom>
          <a:noFill/>
          <a:ln w="9525" algn="ctr">
            <a:noFill/>
            <a:round/>
            <a:headEnd/>
            <a:tailEnd/>
          </a:ln>
        </p:spPr>
        <p:txBody>
          <a:bodyPr wrap="square">
            <a:spAutoFit/>
          </a:bodyPr>
          <a:lstStyle/>
          <a:p>
            <a:pPr marL="342900" indent="-342900" algn="just">
              <a:lnSpc>
                <a:spcPct val="125000"/>
              </a:lnSpc>
              <a:buFont typeface="Wingdings" panose="05000000000000000000" pitchFamily="2" charset="2"/>
              <a:buChar char="p"/>
            </a:pPr>
            <a:r>
              <a:rPr lang="en-US" altLang="zh-CN" sz="2400" b="1" dirty="0">
                <a:solidFill>
                  <a:srgbClr val="002060"/>
                </a:solidFill>
                <a:latin typeface="微软雅黑" pitchFamily="34" charset="-122"/>
                <a:ea typeface="微软雅黑" pitchFamily="34" charset="-122"/>
              </a:rPr>
              <a:t>CAES </a:t>
            </a:r>
            <a:r>
              <a:rPr lang="zh-CN" altLang="en-US" sz="2400" b="1" dirty="0">
                <a:solidFill>
                  <a:srgbClr val="002060"/>
                </a:solidFill>
                <a:latin typeface="微软雅黑" pitchFamily="34" charset="-122"/>
                <a:ea typeface="微软雅黑" pitchFamily="34" charset="-122"/>
              </a:rPr>
              <a:t>热动态分析及建模</a:t>
            </a:r>
          </a:p>
        </p:txBody>
      </p:sp>
    </p:spTree>
    <p:custDataLst>
      <p:tags r:id="rId2"/>
    </p:custDataLst>
    <p:extLst>
      <p:ext uri="{BB962C8B-B14F-4D97-AF65-F5344CB8AC3E}">
        <p14:creationId xmlns:p14="http://schemas.microsoft.com/office/powerpoint/2010/main" val="1448406919"/>
      </p:ext>
    </p:extLst>
  </p:cSld>
  <p:clrMapOvr>
    <a:masterClrMapping/>
  </p:clrMapOvr>
  <mc:AlternateContent xmlns:mc="http://schemas.openxmlformats.org/markup-compatibility/2006" xmlns:p14="http://schemas.microsoft.com/office/powerpoint/2010/main">
    <mc:Choice Requires="p14">
      <p:transition p14:dur="200" advClick="0" advTm="62797">
        <p:fade/>
      </p:transition>
    </mc:Choice>
    <mc:Fallback xmlns="">
      <p:transition advClick="0" advTm="627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white"/>
              </a:solidFill>
            </a:endParaRPr>
          </a:p>
        </p:txBody>
      </p:sp>
      <p:sp>
        <p:nvSpPr>
          <p:cNvPr id="170" name="圆角矩形 169"/>
          <p:cNvSpPr>
            <a:spLocks noChangeArrowheads="1"/>
          </p:cNvSpPr>
          <p:nvPr/>
        </p:nvSpPr>
        <p:spPr bwMode="auto">
          <a:xfrm>
            <a:off x="300433" y="760315"/>
            <a:ext cx="8305200" cy="546455"/>
          </a:xfrm>
          <a:prstGeom prst="roundRect">
            <a:avLst>
              <a:gd name="adj" fmla="val 11829"/>
            </a:avLst>
          </a:prstGeom>
          <a:noFill/>
          <a:ln w="9525" algn="ctr">
            <a:noFill/>
            <a:round/>
            <a:headEnd/>
            <a:tailEnd/>
          </a:ln>
        </p:spPr>
        <p:txBody>
          <a:bodyPr wrap="square">
            <a:spAutoFit/>
          </a:bodyPr>
          <a:lstStyle/>
          <a:p>
            <a:pPr marL="342900" indent="-342900" algn="just">
              <a:lnSpc>
                <a:spcPct val="125000"/>
              </a:lnSpc>
              <a:buFont typeface="Wingdings" panose="05000000000000000000" pitchFamily="2" charset="2"/>
              <a:buChar char="p"/>
            </a:pPr>
            <a:r>
              <a:rPr lang="en-US" altLang="zh-CN" sz="2400" b="1" dirty="0">
                <a:solidFill>
                  <a:srgbClr val="002060"/>
                </a:solidFill>
                <a:latin typeface="微软雅黑" pitchFamily="34" charset="-122"/>
                <a:ea typeface="微软雅黑" pitchFamily="34" charset="-122"/>
              </a:rPr>
              <a:t>AA-CAES </a:t>
            </a:r>
            <a:r>
              <a:rPr lang="zh-CN" altLang="en-US" sz="2400" b="1" dirty="0">
                <a:solidFill>
                  <a:srgbClr val="002060"/>
                </a:solidFill>
                <a:latin typeface="微软雅黑" pitchFamily="34" charset="-122"/>
                <a:ea typeface="微软雅黑" pitchFamily="34" charset="-122"/>
              </a:rPr>
              <a:t>组件及工质参数最优配置</a:t>
            </a:r>
          </a:p>
        </p:txBody>
      </p:sp>
      <p:sp>
        <p:nvSpPr>
          <p:cNvPr id="41" name="Rectangle 2"/>
          <p:cNvSpPr txBox="1">
            <a:spLocks noChangeArrowheads="1"/>
          </p:cNvSpPr>
          <p:nvPr/>
        </p:nvSpPr>
        <p:spPr bwMode="auto">
          <a:xfrm>
            <a:off x="51134" y="69097"/>
            <a:ext cx="912495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200" b="1" kern="0" dirty="0">
                <a:latin typeface="微软雅黑" pitchFamily="34" charset="-122"/>
                <a:ea typeface="微软雅黑" pitchFamily="34" charset="-122"/>
                <a:cs typeface="+mj-cs"/>
              </a:rPr>
              <a:t>  2.1</a:t>
            </a:r>
            <a:r>
              <a:rPr kumimoji="1" lang="en-US" altLang="zh-CN" sz="32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j-cs"/>
              </a:rPr>
              <a:t>.2</a:t>
            </a:r>
            <a:r>
              <a:rPr kumimoji="1" lang="en-US" altLang="zh-CN" sz="3200" b="1" i="0" u="none" strike="noStrike" kern="0" cap="none" spc="0" normalizeH="0" noProof="0" dirty="0">
                <a:ln>
                  <a:noFill/>
                </a:ln>
                <a:solidFill>
                  <a:schemeClr val="tx1"/>
                </a:solidFill>
                <a:effectLst/>
                <a:uLnTx/>
                <a:uFillTx/>
                <a:latin typeface="微软雅黑" pitchFamily="34" charset="-122"/>
                <a:ea typeface="微软雅黑" pitchFamily="34" charset="-122"/>
                <a:cs typeface="+mj-cs"/>
              </a:rPr>
              <a:t> </a:t>
            </a:r>
            <a:r>
              <a:rPr lang="en-US" altLang="zh-CN" sz="3200" b="1" kern="0" dirty="0">
                <a:latin typeface="微软雅黑" pitchFamily="34" charset="-122"/>
                <a:ea typeface="微软雅黑" pitchFamily="34" charset="-122"/>
                <a:cs typeface="+mj-cs"/>
              </a:rPr>
              <a:t>CAES </a:t>
            </a:r>
            <a:r>
              <a:rPr lang="zh-CN" altLang="en-US" sz="3200" b="1" kern="0" dirty="0">
                <a:latin typeface="微软雅黑" pitchFamily="34" charset="-122"/>
                <a:ea typeface="微软雅黑" pitchFamily="34" charset="-122"/>
                <a:cs typeface="+mj-cs"/>
              </a:rPr>
              <a:t>组件参数配置</a:t>
            </a:r>
            <a:endParaRPr kumimoji="1" lang="zh-CN" altLang="en-US" sz="32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cxnSp>
        <p:nvCxnSpPr>
          <p:cNvPr id="36" name="直接连接符 35"/>
          <p:cNvCxnSpPr/>
          <p:nvPr/>
        </p:nvCxnSpPr>
        <p:spPr bwMode="auto">
          <a:xfrm>
            <a:off x="0" y="5974627"/>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矩形 36"/>
          <p:cNvSpPr/>
          <p:nvPr/>
        </p:nvSpPr>
        <p:spPr>
          <a:xfrm>
            <a:off x="0" y="5956413"/>
            <a:ext cx="9036496" cy="900246"/>
          </a:xfrm>
          <a:prstGeom prst="rect">
            <a:avLst/>
          </a:prstGeom>
        </p:spPr>
        <p:txBody>
          <a:bodyPr wrap="square">
            <a:spAutoFit/>
          </a:bodyPr>
          <a:lstStyle/>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kumimoji="0" lang="zh-CN" altLang="en-US"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李雪梅</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杨科</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张远</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AA-CAES</a:t>
            </a:r>
            <a:r>
              <a:rPr kumimoji="0" lang="zh-CN" altLang="en-US"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压缩膨胀系统的运行级数优化</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kumimoji="0" lang="zh-CN" altLang="en-US"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工程热物理学报</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2013(9):1649-1653</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Grazzini</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G,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Milazzo</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 A Thermodynamic Analysis of Multistage Adiabatic CAES[J]. Proceedings of the IEEE, 2012, 100(2):461-472.</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Phillips D T,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Ragsdell</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 M. Geometric Programming: An Engineering Tool for Compressor Design[J]. 1974.</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 Rice A T, Li P Y. Optimal Efficiency-Power Tradeoff for an Air Motor/Compressor With Volume Varying Heat Transfer Capability[C]// ASME 2011 Dynamic Systems and Control Conference and Bath/ASME Symposium on Fluid Power and Motion Control. 2011:145-152.</a:t>
            </a:r>
          </a:p>
        </p:txBody>
      </p:sp>
      <p:sp>
        <p:nvSpPr>
          <p:cNvPr id="38" name="矩形 37"/>
          <p:cNvSpPr/>
          <p:nvPr/>
        </p:nvSpPr>
        <p:spPr>
          <a:xfrm>
            <a:off x="524612" y="1364530"/>
            <a:ext cx="4897251" cy="3416320"/>
          </a:xfrm>
          <a:prstGeom prst="rect">
            <a:avLst/>
          </a:prstGeom>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不同压缩透平级数结构配置对</a:t>
            </a:r>
            <a:r>
              <a:rPr kumimoji="0" lang="en-US" altLang="zh-CN" b="1" dirty="0">
                <a:solidFill>
                  <a:srgbClr val="000000"/>
                </a:solidFill>
                <a:latin typeface="微软雅黑" panose="020B0503020204020204" pitchFamily="34" charset="-122"/>
                <a:ea typeface="微软雅黑" panose="020B0503020204020204" pitchFamily="34" charset="-122"/>
              </a:rPr>
              <a:t>AA-CAES</a:t>
            </a:r>
            <a:r>
              <a:rPr kumimoji="0" lang="zh-CN" altLang="en-US" b="1" dirty="0">
                <a:solidFill>
                  <a:srgbClr val="000000"/>
                </a:solidFill>
                <a:latin typeface="微软雅黑" panose="020B0503020204020204" pitchFamily="34" charset="-122"/>
                <a:ea typeface="微软雅黑" panose="020B0503020204020204" pitchFamily="34" charset="-122"/>
              </a:rPr>
              <a:t>效率有较大影响</a:t>
            </a:r>
            <a:r>
              <a:rPr kumimoji="0" lang="en-US" altLang="zh-CN" b="1" baseline="30000" dirty="0">
                <a:solidFill>
                  <a:srgbClr val="000000"/>
                </a:solidFill>
                <a:latin typeface="微软雅黑" panose="020B0503020204020204" pitchFamily="34" charset="-122"/>
                <a:ea typeface="微软雅黑" panose="020B0503020204020204" pitchFamily="34" charset="-122"/>
              </a:rPr>
              <a:t>[1,2]</a:t>
            </a:r>
          </a:p>
          <a:p>
            <a:pPr marL="285750" lvl="1" indent="-285750">
              <a:lnSpc>
                <a:spcPct val="150000"/>
              </a:lnSpc>
              <a:buFont typeface="Arial" panose="020B0604020202020204" pitchFamily="34" charset="0"/>
              <a:buChar char="•"/>
            </a:pPr>
            <a:r>
              <a:rPr kumimoji="0" lang="zh-CN" altLang="en-US" b="1" dirty="0">
                <a:solidFill>
                  <a:srgbClr val="C00000"/>
                </a:solidFill>
                <a:latin typeface="微软雅黑" panose="020B0503020204020204" pitchFamily="34" charset="-122"/>
                <a:ea typeface="微软雅黑" panose="020B0503020204020204" pitchFamily="34" charset="-122"/>
              </a:rPr>
              <a:t>相同结构配置下，不同的温度压比分配策略对压缩机的性能有较大影响</a:t>
            </a:r>
            <a:r>
              <a:rPr kumimoji="0" lang="en-US" altLang="zh-CN" b="1" baseline="30000" dirty="0">
                <a:solidFill>
                  <a:srgbClr val="000000"/>
                </a:solidFill>
                <a:latin typeface="微软雅黑" panose="020B0503020204020204" pitchFamily="34" charset="-122"/>
                <a:ea typeface="微软雅黑" panose="020B0503020204020204" pitchFamily="34" charset="-122"/>
              </a:rPr>
              <a:t>[3]</a:t>
            </a: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由于储热系统的存在，温度压比分配策略对给定配置的</a:t>
            </a:r>
            <a:r>
              <a:rPr kumimoji="0" lang="en-US" altLang="zh-CN" b="1" dirty="0">
                <a:solidFill>
                  <a:srgbClr val="000000"/>
                </a:solidFill>
                <a:latin typeface="微软雅黑" panose="020B0503020204020204" pitchFamily="34" charset="-122"/>
                <a:ea typeface="微软雅黑" panose="020B0503020204020204" pitchFamily="34" charset="-122"/>
              </a:rPr>
              <a:t>AA-CAES</a:t>
            </a:r>
            <a:r>
              <a:rPr kumimoji="0" lang="zh-CN" altLang="en-US" b="1" dirty="0">
                <a:solidFill>
                  <a:srgbClr val="000000"/>
                </a:solidFill>
                <a:latin typeface="微软雅黑" panose="020B0503020204020204" pitchFamily="34" charset="-122"/>
                <a:ea typeface="微软雅黑" panose="020B0503020204020204" pitchFamily="34" charset="-122"/>
              </a:rPr>
              <a:t>性能较为重要</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给定温度及压比分配策略下，</a:t>
            </a:r>
            <a:r>
              <a:rPr kumimoji="0" lang="zh-CN" altLang="en-US" b="1" dirty="0">
                <a:solidFill>
                  <a:srgbClr val="C00000"/>
                </a:solidFill>
                <a:latin typeface="微软雅黑" panose="020B0503020204020204" pitchFamily="34" charset="-122"/>
                <a:ea typeface="微软雅黑" panose="020B0503020204020204" pitchFamily="34" charset="-122"/>
              </a:rPr>
              <a:t>变工况</a:t>
            </a:r>
            <a:r>
              <a:rPr kumimoji="0" lang="zh-CN" altLang="en-US" b="1" dirty="0">
                <a:solidFill>
                  <a:srgbClr val="000000"/>
                </a:solidFill>
                <a:latin typeface="微软雅黑" panose="020B0503020204020204" pitchFamily="34" charset="-122"/>
                <a:ea typeface="微软雅黑" panose="020B0503020204020204" pitchFamily="34" charset="-122"/>
              </a:rPr>
              <a:t>运行时压缩机、透平等存在该工况的</a:t>
            </a:r>
            <a:r>
              <a:rPr kumimoji="0" lang="zh-CN" altLang="en-US" b="1" dirty="0">
                <a:solidFill>
                  <a:srgbClr val="C00000"/>
                </a:solidFill>
                <a:latin typeface="微软雅黑" panose="020B0503020204020204" pitchFamily="34" charset="-122"/>
                <a:ea typeface="微软雅黑" panose="020B0503020204020204" pitchFamily="34" charset="-122"/>
              </a:rPr>
              <a:t>最佳效率点</a:t>
            </a:r>
            <a:r>
              <a:rPr kumimoji="0" lang="en-US" altLang="zh-CN" b="1" baseline="30000" dirty="0">
                <a:solidFill>
                  <a:srgbClr val="000000"/>
                </a:solidFill>
                <a:latin typeface="微软雅黑" panose="020B0503020204020204" pitchFamily="34" charset="-122"/>
                <a:ea typeface="微软雅黑" panose="020B0503020204020204" pitchFamily="34" charset="-122"/>
              </a:rPr>
              <a:t>[4]</a:t>
            </a:r>
          </a:p>
        </p:txBody>
      </p:sp>
      <p:sp>
        <p:nvSpPr>
          <p:cNvPr id="39" name="矩形 10"/>
          <p:cNvSpPr>
            <a:spLocks noChangeArrowheads="1"/>
          </p:cNvSpPr>
          <p:nvPr/>
        </p:nvSpPr>
        <p:spPr bwMode="auto">
          <a:xfrm>
            <a:off x="524612" y="5074382"/>
            <a:ext cx="8266486" cy="757130"/>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1800" b="1" kern="0" dirty="0">
                <a:solidFill>
                  <a:schemeClr val="tx1"/>
                </a:solidFill>
                <a:latin typeface="微软雅黑" panose="020B0503020204020204" pitchFamily="34" charset="-122"/>
                <a:ea typeface="微软雅黑" panose="020B0503020204020204" pitchFamily="34" charset="-122"/>
              </a:rPr>
              <a:t>在给定结构配置下对</a:t>
            </a:r>
            <a:r>
              <a:rPr kumimoji="0" lang="en-US" altLang="zh-CN" sz="1800" b="1" kern="0" dirty="0">
                <a:solidFill>
                  <a:schemeClr val="tx1"/>
                </a:solidFill>
                <a:latin typeface="微软雅黑" panose="020B0503020204020204" pitchFamily="34" charset="-122"/>
                <a:ea typeface="微软雅黑" panose="020B0503020204020204" pitchFamily="34" charset="-122"/>
              </a:rPr>
              <a:t>AA-CAES</a:t>
            </a:r>
            <a:r>
              <a:rPr kumimoji="0" lang="zh-CN" altLang="en-US" sz="1800" b="1" kern="0" dirty="0">
                <a:solidFill>
                  <a:schemeClr val="tx1"/>
                </a:solidFill>
                <a:latin typeface="微软雅黑" panose="020B0503020204020204" pitchFamily="34" charset="-122"/>
                <a:ea typeface="微软雅黑" panose="020B0503020204020204" pitchFamily="34" charset="-122"/>
              </a:rPr>
              <a:t>的温度及压比分配策略，及变工况运行条件下实现最大效率点运行的研究也存在空白</a:t>
            </a:r>
            <a:endParaRPr kumimoji="0" lang="en-US" altLang="zh-CN" sz="1800" b="1" kern="0" dirty="0">
              <a:solidFill>
                <a:schemeClr val="tx1"/>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3"/>
          <a:stretch>
            <a:fillRect/>
          </a:stretch>
        </p:blipFill>
        <p:spPr>
          <a:xfrm>
            <a:off x="5641354" y="2555749"/>
            <a:ext cx="3149744" cy="2430303"/>
          </a:xfrm>
          <a:prstGeom prst="rect">
            <a:avLst/>
          </a:prstGeom>
        </p:spPr>
      </p:pic>
      <p:grpSp>
        <p:nvGrpSpPr>
          <p:cNvPr id="86" name="组合 85"/>
          <p:cNvGrpSpPr/>
          <p:nvPr/>
        </p:nvGrpSpPr>
        <p:grpSpPr>
          <a:xfrm>
            <a:off x="5970297" y="843698"/>
            <a:ext cx="2820801" cy="1687162"/>
            <a:chOff x="6329424" y="4517621"/>
            <a:chExt cx="2888286" cy="2242385"/>
          </a:xfrm>
        </p:grpSpPr>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9424" y="4517621"/>
              <a:ext cx="2796924" cy="2242385"/>
            </a:xfrm>
            <a:prstGeom prst="rect">
              <a:avLst/>
            </a:prstGeom>
          </p:spPr>
        </p:pic>
        <p:cxnSp>
          <p:nvCxnSpPr>
            <p:cNvPr id="88" name="直接连接符 87"/>
            <p:cNvCxnSpPr/>
            <p:nvPr/>
          </p:nvCxnSpPr>
          <p:spPr>
            <a:xfrm>
              <a:off x="6778908" y="5375787"/>
              <a:ext cx="257153" cy="501037"/>
            </a:xfrm>
            <a:prstGeom prst="line">
              <a:avLst/>
            </a:prstGeom>
            <a:noFill/>
            <a:ln w="9525" cap="flat" cmpd="sng" algn="ctr">
              <a:solidFill>
                <a:sysClr val="windowText" lastClr="000000"/>
              </a:solidFill>
              <a:prstDash val="solid"/>
            </a:ln>
            <a:effectLst/>
          </p:spPr>
        </p:cxnSp>
        <p:sp>
          <p:nvSpPr>
            <p:cNvPr id="89" name="文本框 62"/>
            <p:cNvSpPr txBox="1"/>
            <p:nvPr/>
          </p:nvSpPr>
          <p:spPr>
            <a:xfrm>
              <a:off x="6420787" y="5181697"/>
              <a:ext cx="615273" cy="3156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HPT</a:t>
              </a:r>
              <a:endPar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2" name="直接连接符 91"/>
            <p:cNvCxnSpPr/>
            <p:nvPr/>
          </p:nvCxnSpPr>
          <p:spPr>
            <a:xfrm flipH="1">
              <a:off x="7036061" y="5867586"/>
              <a:ext cx="308537" cy="555337"/>
            </a:xfrm>
            <a:prstGeom prst="line">
              <a:avLst/>
            </a:prstGeom>
            <a:noFill/>
            <a:ln w="9525" cap="flat" cmpd="sng" algn="ctr">
              <a:solidFill>
                <a:sysClr val="windowText" lastClr="000000"/>
              </a:solidFill>
              <a:prstDash val="solid"/>
            </a:ln>
            <a:effectLst/>
          </p:spPr>
        </p:cxnSp>
        <p:sp>
          <p:nvSpPr>
            <p:cNvPr id="98" name="文本框 65"/>
            <p:cNvSpPr txBox="1"/>
            <p:nvPr/>
          </p:nvSpPr>
          <p:spPr>
            <a:xfrm>
              <a:off x="6645369" y="6348354"/>
              <a:ext cx="699229" cy="3156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MPT</a:t>
              </a:r>
              <a:endPar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9" name="直接连接符 98"/>
            <p:cNvCxnSpPr/>
            <p:nvPr/>
          </p:nvCxnSpPr>
          <p:spPr>
            <a:xfrm flipH="1">
              <a:off x="8229600" y="5375787"/>
              <a:ext cx="525635" cy="263026"/>
            </a:xfrm>
            <a:prstGeom prst="line">
              <a:avLst/>
            </a:prstGeom>
            <a:noFill/>
            <a:ln w="9525" cap="flat" cmpd="sng" algn="ctr">
              <a:solidFill>
                <a:sysClr val="windowText" lastClr="000000"/>
              </a:solidFill>
              <a:prstDash val="solid"/>
            </a:ln>
            <a:effectLst/>
          </p:spPr>
        </p:cxnSp>
        <p:sp>
          <p:nvSpPr>
            <p:cNvPr id="100" name="文本框 67"/>
            <p:cNvSpPr txBox="1"/>
            <p:nvPr/>
          </p:nvSpPr>
          <p:spPr>
            <a:xfrm>
              <a:off x="8657303" y="5181696"/>
              <a:ext cx="560407" cy="3156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LPT</a:t>
              </a:r>
              <a:endPar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664802683"/>
      </p:ext>
    </p:extLst>
  </p:cSld>
  <p:clrMapOvr>
    <a:masterClrMapping/>
  </p:clrMapOvr>
  <mc:AlternateContent xmlns:mc="http://schemas.openxmlformats.org/markup-compatibility/2006" xmlns:p14="http://schemas.microsoft.com/office/powerpoint/2010/main">
    <mc:Choice Requires="p14">
      <p:transition p14:dur="200" advClick="0" advTm="37138">
        <p:fade/>
      </p:transition>
    </mc:Choice>
    <mc:Fallback xmlns="">
      <p:transition advClick="0" advTm="3713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18" name="Rectangle 2"/>
          <p:cNvSpPr>
            <a:spLocks noGrp="1" noChangeArrowheads="1"/>
          </p:cNvSpPr>
          <p:nvPr>
            <p:ph type="title"/>
          </p:nvPr>
        </p:nvSpPr>
        <p:spPr/>
        <p:txBody>
          <a:bodyPr/>
          <a:lstStyle/>
          <a:p>
            <a:pPr algn="l" eaLnBrk="1" hangingPunct="1"/>
            <a:r>
              <a:rPr lang="zh-CN" altLang="en-US" sz="3200" dirty="0"/>
              <a:t>二、研究现状与发展动态</a:t>
            </a:r>
          </a:p>
        </p:txBody>
      </p:sp>
      <p:grpSp>
        <p:nvGrpSpPr>
          <p:cNvPr id="2" name="组合 16"/>
          <p:cNvGrpSpPr/>
          <p:nvPr/>
        </p:nvGrpSpPr>
        <p:grpSpPr>
          <a:xfrm>
            <a:off x="1132814" y="2857511"/>
            <a:ext cx="7062142" cy="756000"/>
            <a:chOff x="735658" y="2888334"/>
            <a:chExt cx="7590968"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5" name="圆角矩形 24"/>
            <p:cNvSpPr/>
            <p:nvPr/>
          </p:nvSpPr>
          <p:spPr bwMode="auto">
            <a:xfrm>
              <a:off x="735658" y="2926665"/>
              <a:ext cx="7590968"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algn="ctr">
                <a:lnSpc>
                  <a:spcPct val="120000"/>
                </a:lnSpc>
                <a:spcBef>
                  <a:spcPct val="50000"/>
                </a:spcBef>
              </a:pPr>
              <a:r>
                <a:rPr kumimoji="0" lang="zh-CN" altLang="en-US" sz="2800" b="1" dirty="0">
                  <a:latin typeface="微软雅黑" pitchFamily="34" charset="-122"/>
                  <a:ea typeface="微软雅黑" pitchFamily="34" charset="-122"/>
                </a:rPr>
                <a:t>面向综合能源系统的</a:t>
              </a:r>
              <a:r>
                <a:rPr kumimoji="0" lang="en-US" altLang="zh-CN" sz="2800" b="1" dirty="0">
                  <a:latin typeface="微软雅黑" pitchFamily="34" charset="-122"/>
                  <a:ea typeface="微软雅黑" pitchFamily="34" charset="-122"/>
                </a:rPr>
                <a:t>CAES</a:t>
              </a:r>
              <a:r>
                <a:rPr kumimoji="0" lang="zh-CN" altLang="en-US" sz="2800" b="1" dirty="0">
                  <a:latin typeface="微软雅黑" pitchFamily="34" charset="-122"/>
                  <a:ea typeface="微软雅黑" pitchFamily="34" charset="-122"/>
                </a:rPr>
                <a:t>运行规划</a:t>
              </a:r>
            </a:p>
          </p:txBody>
        </p:sp>
      </p:grpSp>
      <p:grpSp>
        <p:nvGrpSpPr>
          <p:cNvPr id="3" name="组合 12"/>
          <p:cNvGrpSpPr/>
          <p:nvPr/>
        </p:nvGrpSpPr>
        <p:grpSpPr>
          <a:xfrm>
            <a:off x="1514755" y="1201057"/>
            <a:ext cx="5588002" cy="1289957"/>
            <a:chOff x="2039551" y="1015999"/>
            <a:chExt cx="4847771" cy="1289957"/>
          </a:xfrm>
        </p:grpSpPr>
        <p:sp>
          <p:nvSpPr>
            <p:cNvPr id="44035" name="圆角矩形 23"/>
            <p:cNvSpPr>
              <a:spLocks noChangeArrowheads="1"/>
            </p:cNvSpPr>
            <p:nvPr/>
          </p:nvSpPr>
          <p:spPr bwMode="auto">
            <a:xfrm>
              <a:off x="2039551" y="1158179"/>
              <a:ext cx="4847771" cy="1044988"/>
            </a:xfrm>
            <a:prstGeom prst="roundRect">
              <a:avLst>
                <a:gd name="adj" fmla="val 11829"/>
              </a:avLst>
            </a:prstGeom>
            <a:noFill/>
            <a:ln w="9525">
              <a:noFill/>
              <a:round/>
              <a:headEnd/>
              <a:tailEnd/>
            </a:ln>
          </p:spPr>
          <p:txBody>
            <a:bodyPr wrap="square">
              <a:spAutoFit/>
            </a:bodyPr>
            <a:lstStyle/>
            <a:p>
              <a:pPr algn="ctr">
                <a:lnSpc>
                  <a:spcPct val="120000"/>
                </a:lnSpc>
                <a:spcBef>
                  <a:spcPct val="50000"/>
                </a:spcBef>
              </a:pPr>
              <a:r>
                <a:rPr kumimoji="0" lang="zh-CN" altLang="en-US" sz="4000" b="1" dirty="0">
                  <a:solidFill>
                    <a:srgbClr val="92D050"/>
                  </a:solidFill>
                  <a:latin typeface="微软雅黑" pitchFamily="34" charset="-122"/>
                  <a:ea typeface="微软雅黑" pitchFamily="34" charset="-122"/>
                </a:rPr>
                <a:t>           现状与动态  </a:t>
              </a:r>
              <a:r>
                <a:rPr kumimoji="0" lang="en-US" altLang="zh-CN" sz="4800" b="1" dirty="0">
                  <a:solidFill>
                    <a:srgbClr val="92D050"/>
                  </a:solidFill>
                  <a:latin typeface="微软雅黑" pitchFamily="34" charset="-122"/>
                  <a:ea typeface="微软雅黑" pitchFamily="34" charset="-122"/>
                </a:rPr>
                <a:t>2</a:t>
              </a:r>
              <a:endParaRPr kumimoji="0" lang="zh-CN" altLang="en-US" sz="4000" b="1" dirty="0">
                <a:solidFill>
                  <a:srgbClr val="92D050"/>
                </a:solidFill>
                <a:latin typeface="微软雅黑" pitchFamily="34" charset="-122"/>
                <a:ea typeface="微软雅黑" pitchFamily="34" charset="-122"/>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2467428" y="1143000"/>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val="225632670"/>
              </p:ext>
            </p:extLst>
          </p:nvPr>
        </p:nvGraphicFramePr>
        <p:xfrm>
          <a:off x="1132813" y="3683270"/>
          <a:ext cx="7062143" cy="1194056"/>
        </p:xfrm>
        <a:graphic>
          <a:graphicData uri="http://schemas.openxmlformats.org/drawingml/2006/table">
            <a:tbl>
              <a:tblPr firstRow="1" bandRow="1">
                <a:tableStyleId>{5C22544A-7EE6-4342-B048-85BDC9FD1C3A}</a:tableStyleId>
              </a:tblPr>
              <a:tblGrid>
                <a:gridCol w="969728">
                  <a:extLst>
                    <a:ext uri="{9D8B030D-6E8A-4147-A177-3AD203B41FA5}">
                      <a16:colId xmlns:a16="http://schemas.microsoft.com/office/drawing/2014/main" val="20000"/>
                    </a:ext>
                  </a:extLst>
                </a:gridCol>
                <a:gridCol w="6092415">
                  <a:extLst>
                    <a:ext uri="{9D8B030D-6E8A-4147-A177-3AD203B41FA5}">
                      <a16:colId xmlns:a16="http://schemas.microsoft.com/office/drawing/2014/main" val="20001"/>
                    </a:ext>
                  </a:extLst>
                </a:gridCol>
              </a:tblGrid>
              <a:tr h="626905">
                <a:tc>
                  <a:txBody>
                    <a:bodyPr/>
                    <a:lstStyle/>
                    <a:p>
                      <a:pPr algn="ctr"/>
                      <a:endParaRPr lang="zh-CN" altLang="en-US"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dirty="0">
                          <a:solidFill>
                            <a:schemeClr val="bg2">
                              <a:lumMod val="85000"/>
                              <a:lumOff val="15000"/>
                            </a:schemeClr>
                          </a:solidFill>
                          <a:latin typeface="微软雅黑" pitchFamily="34" charset="-122"/>
                          <a:ea typeface="微软雅黑" pitchFamily="34" charset="-122"/>
                        </a:rPr>
                        <a:t>CAES </a:t>
                      </a:r>
                      <a:r>
                        <a:rPr kumimoji="0" lang="zh-CN" altLang="en-US" sz="2400" b="0" dirty="0">
                          <a:solidFill>
                            <a:schemeClr val="bg2">
                              <a:lumMod val="85000"/>
                              <a:lumOff val="15000"/>
                            </a:schemeClr>
                          </a:solidFill>
                          <a:latin typeface="微软雅黑" pitchFamily="34" charset="-122"/>
                          <a:ea typeface="微软雅黑" pitchFamily="34" charset="-122"/>
                        </a:rPr>
                        <a:t>单能流交易运行规划</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567151">
                <a:tc>
                  <a:txBody>
                    <a:bodyPr/>
                    <a:lstStyle/>
                    <a:p>
                      <a:pPr algn="ctr">
                        <a:lnSpc>
                          <a:spcPct val="120000"/>
                        </a:lnSpc>
                      </a:pPr>
                      <a:endParaRPr lang="zh-CN" altLang="en-US" dirty="0">
                        <a:solidFill>
                          <a:srgbClr val="C00000"/>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kern="1200" noProof="0" dirty="0">
                          <a:solidFill>
                            <a:schemeClr val="bg2">
                              <a:lumMod val="85000"/>
                              <a:lumOff val="15000"/>
                            </a:schemeClr>
                          </a:solidFill>
                          <a:latin typeface="微软雅黑" pitchFamily="34" charset="-122"/>
                          <a:ea typeface="微软雅黑" pitchFamily="34" charset="-122"/>
                          <a:cs typeface="+mn-cs"/>
                        </a:rPr>
                        <a:t>CAES </a:t>
                      </a:r>
                      <a:r>
                        <a:rPr kumimoji="0" lang="zh-CN" altLang="en-US" sz="2400" b="0" kern="1200" noProof="0" dirty="0">
                          <a:solidFill>
                            <a:schemeClr val="bg2">
                              <a:lumMod val="85000"/>
                              <a:lumOff val="15000"/>
                            </a:schemeClr>
                          </a:solidFill>
                          <a:latin typeface="微软雅黑" pitchFamily="34" charset="-122"/>
                          <a:ea typeface="微软雅黑" pitchFamily="34" charset="-122"/>
                          <a:cs typeface="+mn-cs"/>
                        </a:rPr>
                        <a:t>多能流交易运行规划</a:t>
                      </a:r>
                      <a:endParaRPr kumimoji="0" lang="en-US" altLang="zh-CN" sz="2400" b="0" kern="1200" noProof="0" dirty="0">
                        <a:solidFill>
                          <a:schemeClr val="bg2">
                            <a:lumMod val="85000"/>
                            <a:lumOff val="15000"/>
                          </a:schemeClr>
                        </a:solidFill>
                        <a:latin typeface="微软雅黑" pitchFamily="34" charset="-122"/>
                        <a:ea typeface="微软雅黑" pitchFamily="34" charset="-122"/>
                        <a:cs typeface="+mn-cs"/>
                      </a:endParaRP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151" y="3807499"/>
            <a:ext cx="473165" cy="473165"/>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150" y="4404893"/>
            <a:ext cx="473165" cy="473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Click="0" advTm="11931">
        <p:fade/>
      </p:transition>
    </mc:Choice>
    <mc:Fallback xmlns="">
      <p:transition advClick="0" advTm="1193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0" y="-35385"/>
            <a:ext cx="7772400" cy="859784"/>
          </a:xfrm>
        </p:spPr>
        <p:txBody>
          <a:bodyPr/>
          <a:lstStyle/>
          <a:p>
            <a:pPr eaLnBrk="1" hangingPunct="1"/>
            <a:r>
              <a:rPr lang="en-US" altLang="zh-CN" sz="3200" dirty="0"/>
              <a:t>  2.2.1 CAES</a:t>
            </a:r>
            <a:r>
              <a:rPr lang="zh-CN" altLang="en-US" sz="3200" dirty="0"/>
              <a:t>单能流交易运行规划技术</a:t>
            </a:r>
          </a:p>
        </p:txBody>
      </p:sp>
      <p:sp>
        <p:nvSpPr>
          <p:cNvPr id="51202" name="矩形 5"/>
          <p:cNvSpPr>
            <a:spLocks noChangeArrowheads="1"/>
          </p:cNvSpPr>
          <p:nvPr/>
        </p:nvSpPr>
        <p:spPr bwMode="auto">
          <a:xfrm>
            <a:off x="240912" y="844760"/>
            <a:ext cx="3175388"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en-US" altLang="zh-CN" sz="2400" b="1" dirty="0">
                <a:solidFill>
                  <a:srgbClr val="002060"/>
                </a:solidFill>
                <a:latin typeface="微软雅黑" pitchFamily="34" charset="-122"/>
                <a:ea typeface="微软雅黑" pitchFamily="34" charset="-122"/>
              </a:rPr>
              <a:t>CAES </a:t>
            </a:r>
            <a:r>
              <a:rPr kumimoji="0" lang="zh-CN" altLang="en-US" sz="2400" b="1" dirty="0">
                <a:solidFill>
                  <a:srgbClr val="002060"/>
                </a:solidFill>
                <a:latin typeface="微软雅黑" pitchFamily="34" charset="-122"/>
                <a:ea typeface="微软雅黑" pitchFamily="34" charset="-122"/>
              </a:rPr>
              <a:t>运行规划</a:t>
            </a:r>
            <a:endParaRPr kumimoji="0" lang="en-US" altLang="zh-CN" sz="2400" b="1" dirty="0">
              <a:solidFill>
                <a:srgbClr val="002060"/>
              </a:solidFill>
              <a:latin typeface="微软雅黑" pitchFamily="34" charset="-122"/>
              <a:ea typeface="微软雅黑" pitchFamily="34" charset="-122"/>
            </a:endParaRPr>
          </a:p>
        </p:txBody>
      </p:sp>
      <p:sp>
        <p:nvSpPr>
          <p:cNvPr id="5120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cxnSp>
        <p:nvCxnSpPr>
          <p:cNvPr id="145" name="直接连接符 144"/>
          <p:cNvCxnSpPr/>
          <p:nvPr/>
        </p:nvCxnSpPr>
        <p:spPr bwMode="auto">
          <a:xfrm>
            <a:off x="0" y="4939281"/>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 name="矩形 147"/>
          <p:cNvSpPr/>
          <p:nvPr/>
        </p:nvSpPr>
        <p:spPr>
          <a:xfrm>
            <a:off x="0" y="5029877"/>
            <a:ext cx="9144000" cy="1785104"/>
          </a:xfrm>
          <a:prstGeom prst="rect">
            <a:avLst/>
          </a:prstGeom>
        </p:spPr>
        <p:txBody>
          <a:bodyPr wrap="square">
            <a:spAutoFit/>
          </a:bodyPr>
          <a:lstStyle/>
          <a:p>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1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Daneshi</a:t>
            </a: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H. Security-constrained unit commitment in a system with wind generation and compressed air energy storage. Generation Transmission &amp; Distribution </a:t>
            </a:r>
            <a:r>
              <a:rPr kumimoji="0" lang="en-US" altLang="zh-CN" sz="1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Iet</a:t>
            </a: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 6(2):167-175.</a:t>
            </a:r>
          </a:p>
          <a:p>
            <a:pPr>
              <a:buFont typeface="Arial" panose="020B0604020202020204" pitchFamily="34" charset="0"/>
              <a:buNone/>
            </a:pP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Lund H, Optimal operation strategies of compressed air energy storage (CAES) on electricity spot markets with fluctuating prices. Applied Thermal Engineering, 2009, 29(5–6):799-806.</a:t>
            </a:r>
          </a:p>
          <a:p>
            <a:pPr>
              <a:buFont typeface="Arial" panose="020B0604020202020204" pitchFamily="34" charset="0"/>
              <a:buNone/>
            </a:pP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Le H T. Operating compressed-air energy storage as dynamic reactive compensator for </a:t>
            </a:r>
            <a:r>
              <a:rPr kumimoji="0" lang="en-US" altLang="zh-CN" sz="1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stabilising</a:t>
            </a: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wind farms under grid fault conditions. IET Renewable Power Generation, 2013, 7(6):717-726.</a:t>
            </a:r>
          </a:p>
          <a:p>
            <a:pPr>
              <a:buFont typeface="Arial" panose="020B0604020202020204" pitchFamily="34" charset="0"/>
              <a:buNone/>
            </a:pP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 </a:t>
            </a:r>
            <a:r>
              <a:rPr kumimoji="0" lang="en-US" altLang="zh-CN" sz="1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Ghofrani</a:t>
            </a: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 A framework for optimal placement of energy storage units within a power system with high wind penetration. IEEE Transactions on Sustainable Energy, 2013, 4(2): 434-442.</a:t>
            </a:r>
          </a:p>
          <a:p>
            <a:pPr>
              <a:buFont typeface="Arial" panose="020B0604020202020204" pitchFamily="34" charset="0"/>
              <a:buNone/>
            </a:pP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 Zhang J, Li K J. A Bi-Level Program for the Planning of an Islanded </a:t>
            </a:r>
            <a:r>
              <a:rPr kumimoji="0" lang="en-US" altLang="zh-CN" sz="1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Microgrid</a:t>
            </a: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Including CAES[C]// Industry Applications Society Meeting. IEEE, 2016:2768-2777.</a:t>
            </a:r>
          </a:p>
          <a:p>
            <a:pPr>
              <a:buFont typeface="Arial" panose="020B0604020202020204" pitchFamily="34" charset="0"/>
              <a:buNone/>
            </a:pPr>
            <a:r>
              <a:rPr kumimoji="0"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 Krishnan V. Optimal allocation of energy storage in a co-optimized electricity market: Benefits assessment and deriving indicators for economic storage ventures[J]. Energy, 2015, 81:175-188.</a:t>
            </a:r>
          </a:p>
        </p:txBody>
      </p:sp>
      <p:sp>
        <p:nvSpPr>
          <p:cNvPr id="149" name="矩形 148"/>
          <p:cNvSpPr/>
          <p:nvPr/>
        </p:nvSpPr>
        <p:spPr>
          <a:xfrm>
            <a:off x="5065743" y="2320850"/>
            <a:ext cx="3795166" cy="1823576"/>
          </a:xfrm>
          <a:prstGeom prst="rect">
            <a:avLst/>
          </a:prstGeom>
          <a:solidFill>
            <a:schemeClr val="accent2">
              <a:lumMod val="20000"/>
              <a:lumOff val="80000"/>
            </a:schemeClr>
          </a:solidFill>
        </p:spPr>
        <p:txBody>
          <a:bodyPr wrap="square">
            <a:spAutoFit/>
          </a:bodyPr>
          <a:lstStyle/>
          <a:p>
            <a:pPr marL="285750" lvl="1" indent="-285750">
              <a:lnSpc>
                <a:spcPct val="125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采用</a:t>
            </a:r>
            <a:r>
              <a:rPr kumimoji="0" lang="zh-CN" altLang="en-US" b="1" dirty="0">
                <a:solidFill>
                  <a:schemeClr val="bg2"/>
                </a:solidFill>
                <a:latin typeface="微软雅黑" panose="020B0503020204020204" pitchFamily="34" charset="-122"/>
                <a:ea typeface="微软雅黑" panose="020B0503020204020204" pitchFamily="34" charset="-122"/>
              </a:rPr>
              <a:t>简化效率模型</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25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参与电量市场，未挖掘动态</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25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考虑辅助服务但未考虑宽工况</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25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均针对传统</a:t>
            </a:r>
            <a:r>
              <a:rPr kumimoji="0" lang="en-US" altLang="zh-CN" b="1" dirty="0">
                <a:solidFill>
                  <a:srgbClr val="000000"/>
                </a:solidFill>
                <a:latin typeface="微软雅黑" panose="020B0503020204020204" pitchFamily="34" charset="-122"/>
                <a:ea typeface="微软雅黑" panose="020B0503020204020204" pitchFamily="34" charset="-122"/>
              </a:rPr>
              <a:t>CAES</a:t>
            </a:r>
          </a:p>
          <a:p>
            <a:pPr marL="285750" lvl="1" indent="-285750">
              <a:lnSpc>
                <a:spcPct val="125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较少考虑不确定性</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sp>
        <p:nvSpPr>
          <p:cNvPr id="150" name="矩形 10"/>
          <p:cNvSpPr>
            <a:spLocks noChangeArrowheads="1"/>
          </p:cNvSpPr>
          <p:nvPr/>
        </p:nvSpPr>
        <p:spPr bwMode="auto">
          <a:xfrm>
            <a:off x="571908" y="4311021"/>
            <a:ext cx="8289001" cy="461665"/>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schemeClr val="tx1"/>
                </a:solidFill>
                <a:latin typeface="微软雅黑" panose="020B0503020204020204" pitchFamily="34" charset="-122"/>
                <a:ea typeface="微软雅黑" panose="020B0503020204020204" pitchFamily="34" charset="-122"/>
              </a:rPr>
              <a:t>运行规划策略过于乐观，难以应用于辅助服务非额定工况运行情形</a:t>
            </a:r>
            <a:endParaRPr kumimoji="0" lang="en-US" altLang="zh-CN" sz="2000" b="1" kern="0" dirty="0">
              <a:solidFill>
                <a:schemeClr val="tx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012280" y="1148394"/>
            <a:ext cx="3848629" cy="1052932"/>
            <a:chOff x="971377" y="4827475"/>
            <a:chExt cx="4070157" cy="1052932"/>
          </a:xfrm>
        </p:grpSpPr>
        <p:pic>
          <p:nvPicPr>
            <p:cNvPr id="23" name="图片 22"/>
            <p:cNvPicPr>
              <a:picLocks noChangeAspect="1"/>
            </p:cNvPicPr>
            <p:nvPr/>
          </p:nvPicPr>
          <p:blipFill>
            <a:blip r:embed="rId4"/>
            <a:stretch>
              <a:fillRect/>
            </a:stretch>
          </p:blipFill>
          <p:spPr>
            <a:xfrm>
              <a:off x="971377" y="4827475"/>
              <a:ext cx="4070157" cy="1052932"/>
            </a:xfrm>
            <a:prstGeom prst="rect">
              <a:avLst/>
            </a:prstGeom>
          </p:spPr>
        </p:pic>
        <p:sp>
          <p:nvSpPr>
            <p:cNvPr id="25" name="圆角矩形 24"/>
            <p:cNvSpPr/>
            <p:nvPr/>
          </p:nvSpPr>
          <p:spPr bwMode="auto">
            <a:xfrm>
              <a:off x="3218921" y="5000120"/>
              <a:ext cx="266280" cy="395407"/>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
          <p:nvSpPr>
            <p:cNvPr id="26" name="圆角矩形 25"/>
            <p:cNvSpPr/>
            <p:nvPr/>
          </p:nvSpPr>
          <p:spPr bwMode="auto">
            <a:xfrm>
              <a:off x="4051890" y="4983814"/>
              <a:ext cx="266280" cy="395407"/>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
          <p:nvSpPr>
            <p:cNvPr id="27" name="圆角矩形 26"/>
            <p:cNvSpPr/>
            <p:nvPr/>
          </p:nvSpPr>
          <p:spPr bwMode="auto">
            <a:xfrm>
              <a:off x="3099941" y="5488881"/>
              <a:ext cx="266280" cy="332803"/>
            </a:xfrm>
            <a:prstGeom prst="roundRect">
              <a:avLst/>
            </a:prstGeom>
            <a:noFill/>
            <a:ln w="1905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
          <p:nvSpPr>
            <p:cNvPr id="28" name="圆角矩形 27"/>
            <p:cNvSpPr/>
            <p:nvPr/>
          </p:nvSpPr>
          <p:spPr bwMode="auto">
            <a:xfrm>
              <a:off x="3886108" y="5498745"/>
              <a:ext cx="266280" cy="307339"/>
            </a:xfrm>
            <a:prstGeom prst="roundRect">
              <a:avLst/>
            </a:prstGeom>
            <a:noFill/>
            <a:ln w="19050"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grpSp>
      <p:sp>
        <p:nvSpPr>
          <p:cNvPr id="3" name="矩形 2"/>
          <p:cNvSpPr/>
          <p:nvPr/>
        </p:nvSpPr>
        <p:spPr>
          <a:xfrm>
            <a:off x="483008" y="1419119"/>
            <a:ext cx="4440372"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含</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和风电</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的安全约束机组组合</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a:t>
            </a:r>
          </a:p>
          <a:p>
            <a:pPr marL="285750" indent="-285750">
              <a:lnSpc>
                <a:spcPct val="150000"/>
              </a:lnSpc>
              <a:buFont typeface="Arial" panose="020B0604020202020204" pitchFamily="34" charset="0"/>
              <a:buChar char="•"/>
            </a:pP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电站在期货市场的运行问题</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[2]</a:t>
            </a:r>
          </a:p>
          <a:p>
            <a:pPr marL="285750" indent="-285750">
              <a:lnSpc>
                <a:spcPct val="150000"/>
              </a:lnSpc>
              <a:buFont typeface="Arial" panose="020B0604020202020204" pitchFamily="34" charset="0"/>
              <a:buChar char="•"/>
            </a:pP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作调相机支撑失速型风机无功</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[3]</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仅电量市场运行 </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规划</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[4,6]</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电量与辅助服务联合市场</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规划</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[6]</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孤岛微电网</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规划</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[5]</a:t>
            </a:r>
          </a:p>
        </p:txBody>
      </p:sp>
    </p:spTree>
    <p:custDataLst>
      <p:tags r:id="rId1"/>
    </p:custDataLst>
    <p:extLst>
      <p:ext uri="{BB962C8B-B14F-4D97-AF65-F5344CB8AC3E}">
        <p14:creationId xmlns:p14="http://schemas.microsoft.com/office/powerpoint/2010/main" val="1306128773"/>
      </p:ext>
    </p:extLst>
  </p:cSld>
  <p:clrMapOvr>
    <a:masterClrMapping/>
  </p:clrMapOvr>
  <mc:AlternateContent xmlns:mc="http://schemas.openxmlformats.org/markup-compatibility/2006" xmlns:p14="http://schemas.microsoft.com/office/powerpoint/2010/main">
    <mc:Choice Requires="p14">
      <p:transition p14:dur="200" advClick="0" advTm="52354">
        <p:fade/>
      </p:transition>
    </mc:Choice>
    <mc:Fallback xmlns="">
      <p:transition advClick="0" advTm="523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2892"/>
            <a:ext cx="2571768" cy="1143000"/>
          </a:xfrm>
        </p:spPr>
        <p:txBody>
          <a:bodyPr>
            <a:normAutofit/>
          </a:bodyPr>
          <a:lstStyle/>
          <a:p>
            <a:r>
              <a:rPr lang="zh-CN" altLang="en-US" sz="3200" b="1" dirty="0">
                <a:solidFill>
                  <a:schemeClr val="bg1"/>
                </a:solidFill>
                <a:latin typeface="微软雅黑" pitchFamily="34" charset="-122"/>
                <a:ea typeface="微软雅黑" pitchFamily="34" charset="-122"/>
              </a:rPr>
              <a:t>汇报提纲</a:t>
            </a:r>
          </a:p>
        </p:txBody>
      </p:sp>
      <p:sp>
        <p:nvSpPr>
          <p:cNvPr id="16" name="标题 1"/>
          <p:cNvSpPr txBox="1">
            <a:spLocks/>
          </p:cNvSpPr>
          <p:nvPr/>
        </p:nvSpPr>
        <p:spPr>
          <a:xfrm>
            <a:off x="4390038" y="2899228"/>
            <a:ext cx="1616247" cy="1767518"/>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zh-CN" altLang="en-US" sz="1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nvGrpSpPr>
          <p:cNvPr id="3" name="组合 39"/>
          <p:cNvGrpSpPr/>
          <p:nvPr/>
        </p:nvGrpSpPr>
        <p:grpSpPr>
          <a:xfrm>
            <a:off x="2136050" y="1407885"/>
            <a:ext cx="4727905" cy="1325638"/>
            <a:chOff x="1428759" y="928670"/>
            <a:chExt cx="6143635" cy="1714512"/>
          </a:xfrm>
        </p:grpSpPr>
        <p:sp>
          <p:nvSpPr>
            <p:cNvPr id="25" name="流程图: 手动输入 24"/>
            <p:cNvSpPr/>
            <p:nvPr/>
          </p:nvSpPr>
          <p:spPr>
            <a:xfrm rot="16200000" flipH="1">
              <a:off x="4070089" y="-1284030"/>
              <a:ext cx="860976" cy="6143635"/>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标题 1"/>
            <p:cNvSpPr txBox="1">
              <a:spLocks/>
            </p:cNvSpPr>
            <p:nvPr/>
          </p:nvSpPr>
          <p:spPr>
            <a:xfrm>
              <a:off x="1474453" y="928670"/>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1</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sp>
          <p:nvSpPr>
            <p:cNvPr id="32" name="副标题 2"/>
            <p:cNvSpPr txBox="1">
              <a:spLocks/>
            </p:cNvSpPr>
            <p:nvPr/>
          </p:nvSpPr>
          <p:spPr>
            <a:xfrm>
              <a:off x="2714675" y="1500175"/>
              <a:ext cx="2857488"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项目背景</a:t>
              </a:r>
              <a:endPar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grpSp>
      <p:grpSp>
        <p:nvGrpSpPr>
          <p:cNvPr id="4" name="组合 40"/>
          <p:cNvGrpSpPr/>
          <p:nvPr/>
        </p:nvGrpSpPr>
        <p:grpSpPr>
          <a:xfrm>
            <a:off x="2136027" y="2393242"/>
            <a:ext cx="4727903" cy="1325638"/>
            <a:chOff x="1428729" y="2071678"/>
            <a:chExt cx="6143633" cy="1714512"/>
          </a:xfrm>
        </p:grpSpPr>
        <p:sp>
          <p:nvSpPr>
            <p:cNvPr id="26" name="流程图: 手动输入 25"/>
            <p:cNvSpPr/>
            <p:nvPr/>
          </p:nvSpPr>
          <p:spPr>
            <a:xfrm rot="16200000" flipH="1">
              <a:off x="4070058" y="-142264"/>
              <a:ext cx="860975" cy="6143633"/>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副标题 2"/>
            <p:cNvSpPr txBox="1">
              <a:spLocks/>
            </p:cNvSpPr>
            <p:nvPr/>
          </p:nvSpPr>
          <p:spPr>
            <a:xfrm>
              <a:off x="2714611" y="2643182"/>
              <a:ext cx="4143405" cy="785818"/>
            </a:xfrm>
            <a:prstGeom prst="rect">
              <a:avLst/>
            </a:prstGeom>
          </p:spPr>
          <p:txBody>
            <a:bodyPr vert="horz" lIns="91440" tIns="45720" rIns="91440" bIns="45720" rtlCol="0">
              <a:no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研究现状与发展动态</a:t>
              </a:r>
            </a:p>
          </p:txBody>
        </p:sp>
        <p:sp>
          <p:nvSpPr>
            <p:cNvPr id="37" name="标题 1"/>
            <p:cNvSpPr txBox="1">
              <a:spLocks/>
            </p:cNvSpPr>
            <p:nvPr/>
          </p:nvSpPr>
          <p:spPr>
            <a:xfrm>
              <a:off x="1474452" y="2071678"/>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2</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grpSp>
        <p:nvGrpSpPr>
          <p:cNvPr id="5" name="组合 41"/>
          <p:cNvGrpSpPr/>
          <p:nvPr/>
        </p:nvGrpSpPr>
        <p:grpSpPr>
          <a:xfrm>
            <a:off x="2136028" y="3378601"/>
            <a:ext cx="5222711" cy="1325638"/>
            <a:chOff x="1428730" y="3214686"/>
            <a:chExt cx="6786607" cy="1714512"/>
          </a:xfrm>
        </p:grpSpPr>
        <p:sp>
          <p:nvSpPr>
            <p:cNvPr id="27" name="流程图: 手动输入 26"/>
            <p:cNvSpPr/>
            <p:nvPr/>
          </p:nvSpPr>
          <p:spPr>
            <a:xfrm rot="16200000" flipH="1">
              <a:off x="4070059" y="998265"/>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副标题 2"/>
            <p:cNvSpPr txBox="1">
              <a:spLocks/>
            </p:cNvSpPr>
            <p:nvPr/>
          </p:nvSpPr>
          <p:spPr>
            <a:xfrm>
              <a:off x="2714611" y="3714752"/>
              <a:ext cx="5500726"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研究内容与研究方案</a:t>
              </a:r>
            </a:p>
          </p:txBody>
        </p:sp>
        <p:sp>
          <p:nvSpPr>
            <p:cNvPr id="38" name="标题 1"/>
            <p:cNvSpPr txBox="1">
              <a:spLocks/>
            </p:cNvSpPr>
            <p:nvPr/>
          </p:nvSpPr>
          <p:spPr>
            <a:xfrm>
              <a:off x="1474452" y="3214686"/>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3</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grpSp>
        <p:nvGrpSpPr>
          <p:cNvPr id="6" name="组合 42"/>
          <p:cNvGrpSpPr/>
          <p:nvPr/>
        </p:nvGrpSpPr>
        <p:grpSpPr>
          <a:xfrm>
            <a:off x="2136027" y="4334932"/>
            <a:ext cx="4727904" cy="1325638"/>
            <a:chOff x="1428729" y="4357694"/>
            <a:chExt cx="6143634" cy="1714512"/>
          </a:xfrm>
        </p:grpSpPr>
        <p:sp>
          <p:nvSpPr>
            <p:cNvPr id="29" name="流程图: 手动输入 28"/>
            <p:cNvSpPr/>
            <p:nvPr/>
          </p:nvSpPr>
          <p:spPr>
            <a:xfrm rot="16200000" flipH="1">
              <a:off x="4070058" y="2141273"/>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副标题 2"/>
            <p:cNvSpPr txBox="1">
              <a:spLocks/>
            </p:cNvSpPr>
            <p:nvPr/>
          </p:nvSpPr>
          <p:spPr>
            <a:xfrm>
              <a:off x="2714612" y="4857760"/>
              <a:ext cx="4143404"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工作基础与研究计划</a:t>
              </a:r>
            </a:p>
          </p:txBody>
        </p:sp>
        <p:sp>
          <p:nvSpPr>
            <p:cNvPr id="39" name="标题 1"/>
            <p:cNvSpPr txBox="1">
              <a:spLocks/>
            </p:cNvSpPr>
            <p:nvPr/>
          </p:nvSpPr>
          <p:spPr>
            <a:xfrm>
              <a:off x="1436732" y="4357694"/>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4</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grpSp>
        <p:nvGrpSpPr>
          <p:cNvPr id="43" name="组合 39"/>
          <p:cNvGrpSpPr/>
          <p:nvPr/>
        </p:nvGrpSpPr>
        <p:grpSpPr>
          <a:xfrm>
            <a:off x="2138116" y="1407885"/>
            <a:ext cx="4727905" cy="1325638"/>
            <a:chOff x="1428759" y="928670"/>
            <a:chExt cx="6143635" cy="1714512"/>
          </a:xfrm>
        </p:grpSpPr>
        <p:sp>
          <p:nvSpPr>
            <p:cNvPr id="44" name="流程图: 手动输入 43"/>
            <p:cNvSpPr/>
            <p:nvPr/>
          </p:nvSpPr>
          <p:spPr>
            <a:xfrm rot="16200000" flipH="1">
              <a:off x="4070089" y="-1284030"/>
              <a:ext cx="860976" cy="6143635"/>
            </a:xfrm>
            <a:prstGeom prst="flowChartManualInp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标题 1"/>
            <p:cNvSpPr txBox="1">
              <a:spLocks/>
            </p:cNvSpPr>
            <p:nvPr/>
          </p:nvSpPr>
          <p:spPr>
            <a:xfrm>
              <a:off x="1474453" y="928670"/>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rPr>
                <a:t>1</a:t>
              </a:r>
              <a:endParaRPr kumimoji="0" lang="zh-CN" altLang="en-US"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endParaRPr>
            </a:p>
          </p:txBody>
        </p:sp>
        <p:sp>
          <p:nvSpPr>
            <p:cNvPr id="49" name="副标题 2"/>
            <p:cNvSpPr txBox="1">
              <a:spLocks/>
            </p:cNvSpPr>
            <p:nvPr/>
          </p:nvSpPr>
          <p:spPr>
            <a:xfrm>
              <a:off x="2714674" y="1500175"/>
              <a:ext cx="4385215"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课题背景与立项依据</a:t>
              </a:r>
              <a:endPar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200" advClick="0" advTm="7929">
        <p:fade/>
      </p:transition>
    </mc:Choice>
    <mc:Fallback xmlns="">
      <p:transition advClick="0" advTm="792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5740573" y="859784"/>
            <a:ext cx="3123295" cy="1677187"/>
          </a:xfrm>
          <a:prstGeom prst="rect">
            <a:avLst/>
          </a:prstGeom>
        </p:spPr>
      </p:pic>
      <p:sp>
        <p:nvSpPr>
          <p:cNvPr id="5120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12" name="Rectangle 2"/>
          <p:cNvSpPr>
            <a:spLocks noGrp="1" noChangeArrowheads="1"/>
          </p:cNvSpPr>
          <p:nvPr>
            <p:ph type="title"/>
          </p:nvPr>
        </p:nvSpPr>
        <p:spPr>
          <a:xfrm>
            <a:off x="0" y="-35385"/>
            <a:ext cx="7772400" cy="859784"/>
          </a:xfrm>
        </p:spPr>
        <p:txBody>
          <a:bodyPr/>
          <a:lstStyle/>
          <a:p>
            <a:pPr algn="l" eaLnBrk="1" hangingPunct="1"/>
            <a:r>
              <a:rPr lang="en-US" altLang="zh-CN" sz="3200" dirty="0"/>
              <a:t>  2.2.2 CAES </a:t>
            </a:r>
            <a:r>
              <a:rPr lang="zh-CN" altLang="en-US" sz="3200" dirty="0"/>
              <a:t>多能流交易运行规划技术</a:t>
            </a:r>
          </a:p>
        </p:txBody>
      </p:sp>
      <p:cxnSp>
        <p:nvCxnSpPr>
          <p:cNvPr id="9" name="直接连接符 8"/>
          <p:cNvCxnSpPr/>
          <p:nvPr/>
        </p:nvCxnSpPr>
        <p:spPr bwMode="auto">
          <a:xfrm>
            <a:off x="0" y="4515859"/>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90377" y="4510383"/>
            <a:ext cx="8963246" cy="2387833"/>
          </a:xfrm>
          <a:prstGeom prst="rect">
            <a:avLst/>
          </a:prstGeom>
        </p:spPr>
        <p:txBody>
          <a:bodyPr wrap="square">
            <a:spAutoFit/>
          </a:bodyPr>
          <a:lstStyle/>
          <a:p>
            <a:pPr algn="just">
              <a:lnSpc>
                <a:spcPts val="1600"/>
              </a:lnSpc>
              <a:spcBef>
                <a:spcPts val="30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[1] Zhang Y. The thermodynamic effect of thermal energy storage on compressed air energy storage system. Renewable Energy, 2013, 50(2):227-235.</a:t>
            </a:r>
          </a:p>
          <a:p>
            <a:pPr lvl="0" algn="just">
              <a:lnSpc>
                <a:spcPts val="1600"/>
              </a:lnSpc>
              <a:spcBef>
                <a:spcPts val="30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[2] </a:t>
            </a:r>
            <a:r>
              <a:rPr lang="en-US" altLang="zh-CN" sz="1050" kern="100" dirty="0" err="1">
                <a:solidFill>
                  <a:schemeClr val="bg2"/>
                </a:solidFill>
                <a:latin typeface="Times New Roman" panose="02020603050405020304" pitchFamily="18" charset="0"/>
                <a:ea typeface="仿宋" panose="02010609060101010101" pitchFamily="49" charset="-122"/>
              </a:rPr>
              <a:t>Bagdanavicius</a:t>
            </a:r>
            <a:r>
              <a:rPr lang="en-US" altLang="zh-CN" sz="1050" kern="100" dirty="0">
                <a:solidFill>
                  <a:schemeClr val="bg2"/>
                </a:solidFill>
                <a:latin typeface="Times New Roman" panose="02020603050405020304" pitchFamily="18" charset="0"/>
                <a:ea typeface="仿宋" panose="02010609060101010101" pitchFamily="49" charset="-122"/>
              </a:rPr>
              <a:t> A. Exergy and </a:t>
            </a:r>
            <a:r>
              <a:rPr lang="en-US" altLang="zh-CN" sz="1050" kern="100" dirty="0" err="1">
                <a:solidFill>
                  <a:schemeClr val="bg2"/>
                </a:solidFill>
                <a:latin typeface="Times New Roman" panose="02020603050405020304" pitchFamily="18" charset="0"/>
                <a:ea typeface="仿宋" panose="02010609060101010101" pitchFamily="49" charset="-122"/>
              </a:rPr>
              <a:t>exergoeconomic</a:t>
            </a:r>
            <a:r>
              <a:rPr lang="en-US" altLang="zh-CN" sz="1050" kern="100" dirty="0">
                <a:solidFill>
                  <a:schemeClr val="bg2"/>
                </a:solidFill>
                <a:latin typeface="Times New Roman" panose="02020603050405020304" pitchFamily="18" charset="0"/>
                <a:ea typeface="仿宋" panose="02010609060101010101" pitchFamily="49" charset="-122"/>
              </a:rPr>
              <a:t> analysis of a Compressed Air Energy Storage combined with a district energy system. Energy Conversion &amp; Management, 2013, 77(1):432-440.</a:t>
            </a:r>
          </a:p>
          <a:p>
            <a:pPr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[3] </a:t>
            </a:r>
            <a:r>
              <a:rPr lang="en-US" altLang="zh-CN" sz="1050" kern="100" dirty="0" err="1">
                <a:solidFill>
                  <a:schemeClr val="bg2"/>
                </a:solidFill>
                <a:latin typeface="Times New Roman" panose="02020603050405020304" pitchFamily="18" charset="0"/>
                <a:ea typeface="仿宋" panose="02010609060101010101" pitchFamily="49" charset="-122"/>
              </a:rPr>
              <a:t>Lv</a:t>
            </a:r>
            <a:r>
              <a:rPr lang="en-US" altLang="zh-CN" sz="1050" kern="100" dirty="0">
                <a:solidFill>
                  <a:schemeClr val="bg2"/>
                </a:solidFill>
                <a:latin typeface="Times New Roman" panose="02020603050405020304" pitchFamily="18" charset="0"/>
                <a:ea typeface="仿宋" panose="02010609060101010101" pitchFamily="49" charset="-122"/>
              </a:rPr>
              <a:t> S, He W. Modelling and analysis of a novel compressed air energy storage system for </a:t>
            </a:r>
            <a:r>
              <a:rPr lang="en-US" altLang="zh-CN" sz="1050" kern="100" dirty="0" err="1">
                <a:solidFill>
                  <a:schemeClr val="bg2"/>
                </a:solidFill>
                <a:latin typeface="Times New Roman" panose="02020603050405020304" pitchFamily="18" charset="0"/>
                <a:ea typeface="仿宋" panose="02010609060101010101" pitchFamily="49" charset="-122"/>
              </a:rPr>
              <a:t>trigeneration</a:t>
            </a:r>
            <a:r>
              <a:rPr lang="en-US" altLang="zh-CN" sz="1050" kern="100" dirty="0">
                <a:solidFill>
                  <a:schemeClr val="bg2"/>
                </a:solidFill>
                <a:latin typeface="Times New Roman" panose="02020603050405020304" pitchFamily="18" charset="0"/>
                <a:ea typeface="仿宋" panose="02010609060101010101" pitchFamily="49" charset="-122"/>
              </a:rPr>
              <a:t> based on electrical energy peak load shifting. Energy Conversion and Management, 2017, 135: 394-401.</a:t>
            </a:r>
          </a:p>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[4] Li Y, Wang X, Li D. A </a:t>
            </a:r>
            <a:r>
              <a:rPr lang="en-US" altLang="zh-CN" sz="1050" kern="100" dirty="0" err="1">
                <a:solidFill>
                  <a:schemeClr val="bg2"/>
                </a:solidFill>
                <a:latin typeface="Times New Roman" panose="02020603050405020304" pitchFamily="18" charset="0"/>
                <a:ea typeface="仿宋" panose="02010609060101010101" pitchFamily="49" charset="-122"/>
              </a:rPr>
              <a:t>trigeneration</a:t>
            </a:r>
            <a:r>
              <a:rPr lang="en-US" altLang="zh-CN" sz="1050" kern="100" dirty="0">
                <a:solidFill>
                  <a:schemeClr val="bg2"/>
                </a:solidFill>
                <a:latin typeface="Times New Roman" panose="02020603050405020304" pitchFamily="18" charset="0"/>
                <a:ea typeface="仿宋" panose="02010609060101010101" pitchFamily="49" charset="-122"/>
              </a:rPr>
              <a:t> system based on compressed air and thermal energy storage. Applied Energy, 2012, 99(6):316-323.</a:t>
            </a:r>
          </a:p>
          <a:p>
            <a:pPr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[5]</a:t>
            </a:r>
            <a:r>
              <a:rPr lang="en-US" altLang="zh-CN" sz="1050" kern="100" dirty="0" err="1">
                <a:solidFill>
                  <a:schemeClr val="bg2"/>
                </a:solidFill>
                <a:latin typeface="Times New Roman" panose="02020603050405020304" pitchFamily="18" charset="0"/>
                <a:ea typeface="仿宋" panose="02010609060101010101" pitchFamily="49" charset="-122"/>
              </a:rPr>
              <a:t>Facci</a:t>
            </a:r>
            <a:r>
              <a:rPr lang="en-US" altLang="zh-CN" sz="1050" kern="100" dirty="0">
                <a:solidFill>
                  <a:schemeClr val="bg2"/>
                </a:solidFill>
                <a:latin typeface="Times New Roman" panose="02020603050405020304" pitchFamily="18" charset="0"/>
                <a:ea typeface="仿宋" panose="02010609060101010101" pitchFamily="49" charset="-122"/>
              </a:rPr>
              <a:t> A L, Sánchez D. </a:t>
            </a:r>
            <a:r>
              <a:rPr lang="en-US" altLang="zh-CN" sz="1050" kern="100" dirty="0" err="1">
                <a:solidFill>
                  <a:schemeClr val="bg2"/>
                </a:solidFill>
                <a:latin typeface="Times New Roman" panose="02020603050405020304" pitchFamily="18" charset="0"/>
                <a:ea typeface="仿宋" panose="02010609060101010101" pitchFamily="49" charset="-122"/>
              </a:rPr>
              <a:t>Trigenerative</a:t>
            </a:r>
            <a:r>
              <a:rPr lang="en-US" altLang="zh-CN" sz="1050" kern="100" dirty="0">
                <a:solidFill>
                  <a:schemeClr val="bg2"/>
                </a:solidFill>
                <a:latin typeface="Times New Roman" panose="02020603050405020304" pitchFamily="18" charset="0"/>
                <a:ea typeface="仿宋" panose="02010609060101010101" pitchFamily="49" charset="-122"/>
              </a:rPr>
              <a:t> micro compressed air energy storage: Concept and thermodynamic assessment. Applied Energy, 2015, 158: 243-254.</a:t>
            </a:r>
          </a:p>
          <a:p>
            <a:pPr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[6] Yang Z, Wang Z. Thermodynamic analysis of a hybrid thermal-compressed air energy storage system for the integration of wind power. Applied Thermal Engineering, 2014, 66(1): 519-527.</a:t>
            </a:r>
          </a:p>
          <a:p>
            <a:pPr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[7] Ji W. Thermodynamic analysis of a novel hybrid wind-solar-compressed air energy storage system. Energy Conversion and Management, 2017, 142: 176-187.</a:t>
            </a:r>
          </a:p>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[8] </a:t>
            </a:r>
            <a:r>
              <a:rPr lang="zh-CN" altLang="zh-CN" sz="1050" kern="100" dirty="0">
                <a:solidFill>
                  <a:schemeClr val="bg2"/>
                </a:solidFill>
                <a:latin typeface="Times New Roman" panose="02020603050405020304" pitchFamily="18" charset="0"/>
                <a:ea typeface="仿宋" panose="02010609060101010101" pitchFamily="49" charset="-122"/>
              </a:rPr>
              <a:t>张远</a:t>
            </a:r>
            <a:r>
              <a:rPr lang="en-US" altLang="zh-CN" sz="1050" kern="100" dirty="0">
                <a:solidFill>
                  <a:schemeClr val="bg2"/>
                </a:solidFill>
                <a:latin typeface="Times New Roman" panose="02020603050405020304" pitchFamily="18" charset="0"/>
                <a:ea typeface="仿宋" panose="02010609060101010101" pitchFamily="49" charset="-122"/>
              </a:rPr>
              <a:t>. </a:t>
            </a:r>
            <a:r>
              <a:rPr lang="zh-CN" altLang="zh-CN" sz="1050" kern="100" dirty="0">
                <a:solidFill>
                  <a:schemeClr val="bg2"/>
                </a:solidFill>
                <a:latin typeface="Times New Roman" panose="02020603050405020304" pitchFamily="18" charset="0"/>
                <a:ea typeface="仿宋" panose="02010609060101010101" pitchFamily="49" charset="-122"/>
              </a:rPr>
              <a:t>风电与先进绝热压缩空气储能技术的系统集成与仿真研究</a:t>
            </a:r>
            <a:r>
              <a:rPr lang="en-US" altLang="zh-CN" sz="1050" kern="100" dirty="0">
                <a:solidFill>
                  <a:schemeClr val="bg2"/>
                </a:solidFill>
                <a:latin typeface="Times New Roman" panose="02020603050405020304" pitchFamily="18" charset="0"/>
                <a:ea typeface="仿宋" panose="02010609060101010101" pitchFamily="49" charset="-122"/>
              </a:rPr>
              <a:t>. </a:t>
            </a:r>
            <a:r>
              <a:rPr lang="zh-CN" altLang="zh-CN" sz="1050" kern="100" dirty="0">
                <a:solidFill>
                  <a:schemeClr val="bg2"/>
                </a:solidFill>
                <a:latin typeface="Times New Roman" panose="02020603050405020304" pitchFamily="18" charset="0"/>
                <a:ea typeface="仿宋" panose="02010609060101010101" pitchFamily="49" charset="-122"/>
              </a:rPr>
              <a:t>中国科学院大学</a:t>
            </a:r>
            <a:r>
              <a:rPr lang="en-US" altLang="zh-CN" sz="1050" kern="100" dirty="0">
                <a:solidFill>
                  <a:schemeClr val="bg2"/>
                </a:solidFill>
                <a:latin typeface="Times New Roman" panose="02020603050405020304" pitchFamily="18" charset="0"/>
                <a:ea typeface="仿宋" panose="02010609060101010101" pitchFamily="49" charset="-122"/>
              </a:rPr>
              <a:t>, 2014.</a:t>
            </a:r>
            <a:endParaRPr lang="zh-CN" altLang="zh-CN" sz="1050" kern="100" dirty="0">
              <a:solidFill>
                <a:schemeClr val="bg2"/>
              </a:solidFill>
              <a:latin typeface="Times New Roman" panose="02020603050405020304" pitchFamily="18" charset="0"/>
              <a:ea typeface="仿宋" panose="02010609060101010101" pitchFamily="49" charset="-122"/>
            </a:endParaRPr>
          </a:p>
        </p:txBody>
      </p:sp>
      <p:sp>
        <p:nvSpPr>
          <p:cNvPr id="15" name="矩形 14"/>
          <p:cNvSpPr/>
          <p:nvPr/>
        </p:nvSpPr>
        <p:spPr>
          <a:xfrm>
            <a:off x="513859" y="1336642"/>
            <a:ext cx="5226714" cy="2400657"/>
          </a:xfrm>
          <a:prstGeom prst="rect">
            <a:avLst/>
          </a:prstGeom>
        </p:spPr>
        <p:txBody>
          <a:bodyPr wrap="square">
            <a:spAutoFit/>
          </a:bodyPr>
          <a:lstStyle/>
          <a:p>
            <a:pPr marL="285750" indent="-285750">
              <a:lnSpc>
                <a:spcPct val="125000"/>
              </a:lnSpc>
              <a:buFont typeface="Arial" panose="020B0604020202020204" pitchFamily="34" charset="0"/>
              <a:buChar char="•"/>
            </a:pP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系统达到最大发电效率时尚有</a:t>
            </a: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剩余压缩热可供供热</a:t>
            </a: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2000"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a:t>
            </a:r>
          </a:p>
          <a:p>
            <a:pPr marL="285750" indent="-285750">
              <a:lnSpc>
                <a:spcPct val="125000"/>
              </a:lnSpc>
              <a:buFont typeface="Arial" panose="020B0604020202020204" pitchFamily="34" charset="0"/>
              <a:buChar char="•"/>
            </a:pP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构建分布式</a:t>
            </a: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冷热电三联供</a:t>
            </a: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系统</a:t>
            </a:r>
            <a:r>
              <a:rPr lang="en-US" altLang="zh-CN" sz="2000"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[2,3,4,5,6]</a:t>
            </a:r>
          </a:p>
          <a:p>
            <a:pPr marL="285750" indent="-285750">
              <a:lnSpc>
                <a:spcPct val="125000"/>
              </a:lnSpc>
              <a:buFont typeface="Arial" panose="020B0604020202020204" pitchFamily="34" charset="0"/>
              <a:buChar char="•"/>
            </a:pP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光热</a:t>
            </a: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补热热源提高热电联供能力与灵活性</a:t>
            </a:r>
            <a:r>
              <a:rPr lang="en-US" altLang="zh-CN" sz="2000"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[7]</a:t>
            </a:r>
          </a:p>
          <a:p>
            <a:pPr marL="285750" indent="-285750">
              <a:lnSpc>
                <a:spcPct val="125000"/>
              </a:lnSpc>
              <a:buFont typeface="Arial" panose="020B0604020202020204" pitchFamily="34" charset="0"/>
              <a:buChar char="•"/>
            </a:pP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储热系统热分配策略</a:t>
            </a:r>
            <a:r>
              <a:rPr lang="zh-CN" altLang="en-US" sz="2000"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实现冷热电三联供</a:t>
            </a:r>
            <a:r>
              <a:rPr lang="en-US" altLang="zh-CN" sz="2000"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[8]</a:t>
            </a:r>
          </a:p>
        </p:txBody>
      </p:sp>
      <p:pic>
        <p:nvPicPr>
          <p:cNvPr id="11" name="图片 10"/>
          <p:cNvPicPr>
            <a:picLocks noChangeAspect="1"/>
          </p:cNvPicPr>
          <p:nvPr/>
        </p:nvPicPr>
        <p:blipFill>
          <a:blip r:embed="rId4"/>
          <a:stretch>
            <a:fillRect/>
          </a:stretch>
        </p:blipFill>
        <p:spPr>
          <a:xfrm>
            <a:off x="5970804" y="2526723"/>
            <a:ext cx="2924962" cy="1740062"/>
          </a:xfrm>
          <a:prstGeom prst="rect">
            <a:avLst/>
          </a:prstGeom>
        </p:spPr>
      </p:pic>
      <p:sp>
        <p:nvSpPr>
          <p:cNvPr id="23" name="矩形 10"/>
          <p:cNvSpPr>
            <a:spLocks noChangeArrowheads="1"/>
          </p:cNvSpPr>
          <p:nvPr/>
        </p:nvSpPr>
        <p:spPr bwMode="auto">
          <a:xfrm>
            <a:off x="429809" y="3815148"/>
            <a:ext cx="5647322" cy="461665"/>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schemeClr val="tx1"/>
                </a:solidFill>
                <a:latin typeface="微软雅黑" panose="020B0503020204020204" pitchFamily="34" charset="-122"/>
                <a:ea typeface="微软雅黑" panose="020B0503020204020204" pitchFamily="34" charset="-122"/>
              </a:rPr>
              <a:t>均未考虑非额定工况运行等问题，方案过于乐观</a:t>
            </a:r>
            <a:endParaRPr kumimoji="0" lang="en-US" altLang="zh-CN" sz="2000" b="1" kern="0" dirty="0">
              <a:solidFill>
                <a:schemeClr val="tx1"/>
              </a:solidFill>
              <a:latin typeface="微软雅黑" panose="020B0503020204020204" pitchFamily="34" charset="-122"/>
              <a:ea typeface="微软雅黑" panose="020B0503020204020204" pitchFamily="34" charset="-122"/>
            </a:endParaRPr>
          </a:p>
        </p:txBody>
      </p:sp>
      <p:sp>
        <p:nvSpPr>
          <p:cNvPr id="14" name="矩形 5"/>
          <p:cNvSpPr>
            <a:spLocks noChangeArrowheads="1"/>
          </p:cNvSpPr>
          <p:nvPr/>
        </p:nvSpPr>
        <p:spPr bwMode="auto">
          <a:xfrm>
            <a:off x="240912" y="844760"/>
            <a:ext cx="4915288"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en-US" altLang="zh-CN" sz="2400" b="1" dirty="0">
                <a:solidFill>
                  <a:srgbClr val="002060"/>
                </a:solidFill>
                <a:latin typeface="微软雅黑" pitchFamily="34" charset="-122"/>
                <a:ea typeface="微软雅黑" pitchFamily="34" charset="-122"/>
              </a:rPr>
              <a:t>AA-CAES </a:t>
            </a:r>
            <a:r>
              <a:rPr kumimoji="0" lang="zh-CN" altLang="en-US" sz="2400" b="1" dirty="0">
                <a:solidFill>
                  <a:srgbClr val="002060"/>
                </a:solidFill>
                <a:latin typeface="微软雅黑" pitchFamily="34" charset="-122"/>
                <a:ea typeface="微软雅黑" pitchFamily="34" charset="-122"/>
              </a:rPr>
              <a:t>分布式多能联供系统</a:t>
            </a:r>
            <a:endParaRPr kumimoji="0" lang="en-US" altLang="zh-CN" sz="24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2782848212"/>
      </p:ext>
    </p:extLst>
  </p:cSld>
  <p:clrMapOvr>
    <a:masterClrMapping/>
  </p:clrMapOvr>
  <mc:AlternateContent xmlns:mc="http://schemas.openxmlformats.org/markup-compatibility/2006" xmlns:p14="http://schemas.microsoft.com/office/powerpoint/2010/main">
    <mc:Choice Requires="p14">
      <p:transition p14:dur="200" advClick="0" advTm="40279">
        <p:fade/>
      </p:transition>
    </mc:Choice>
    <mc:Fallback xmlns="">
      <p:transition advClick="0" advTm="4027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12" name="Rectangle 2"/>
          <p:cNvSpPr>
            <a:spLocks noGrp="1" noChangeArrowheads="1"/>
          </p:cNvSpPr>
          <p:nvPr>
            <p:ph type="title"/>
          </p:nvPr>
        </p:nvSpPr>
        <p:spPr>
          <a:xfrm>
            <a:off x="0" y="-35385"/>
            <a:ext cx="7772400" cy="859784"/>
          </a:xfrm>
        </p:spPr>
        <p:txBody>
          <a:bodyPr/>
          <a:lstStyle/>
          <a:p>
            <a:pPr algn="l" eaLnBrk="1" hangingPunct="1"/>
            <a:r>
              <a:rPr lang="en-US" altLang="zh-CN" sz="3200" dirty="0"/>
              <a:t>  2.2.2 CAES</a:t>
            </a:r>
            <a:r>
              <a:rPr lang="zh-CN" altLang="en-US" sz="3200" dirty="0"/>
              <a:t>多能流交易运行规划技术</a:t>
            </a:r>
          </a:p>
        </p:txBody>
      </p:sp>
      <p:cxnSp>
        <p:nvCxnSpPr>
          <p:cNvPr id="9" name="直接连接符 8"/>
          <p:cNvCxnSpPr/>
          <p:nvPr/>
        </p:nvCxnSpPr>
        <p:spPr bwMode="auto">
          <a:xfrm>
            <a:off x="0" y="4858159"/>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493417" y="1351211"/>
            <a:ext cx="8117183" cy="2973122"/>
          </a:xfrm>
          <a:prstGeom prst="rect">
            <a:avLst/>
          </a:prstGeom>
        </p:spPr>
        <p:txBody>
          <a:bodyPr wrap="square">
            <a:spAutoFit/>
          </a:bodyPr>
          <a:lstStyle/>
          <a:p>
            <a:pPr marL="285750" indent="-285750" algn="just">
              <a:lnSpc>
                <a:spcPct val="13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采用㶲及㶲经济分析 </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TES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收集压缩热充当</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热源供区域供热管网</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满足热负荷需求，指出 </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CAES-TES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作为储能系统及热源满足多能流需求的</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可行性</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a:t>
            </a:r>
          </a:p>
          <a:p>
            <a:pPr marL="285750" indent="-285750" algn="just">
              <a:lnSpc>
                <a:spcPct val="13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哈佛大学学者</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研究了 </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D-CAES </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电站热电联供</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问题，将 </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压缩机配置于</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供热管网热负荷附近满足供热需求</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，铺设从热负荷到储气站的压缩空气管道，并分析了</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D-CAES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实现套利的经济性，</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热负荷大小等因素</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对 </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D-CAES </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技术可行性的影响</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[2,3,4]</a:t>
            </a:r>
          </a:p>
          <a:p>
            <a:pPr marL="285750" indent="-285750" algn="just">
              <a:lnSpc>
                <a:spcPct val="13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提出</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AA-CAES</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多能流模型</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，富余压缩热供暖，</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能量枢纽</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耦合电网和区域供热网络</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[5]</a:t>
            </a:r>
          </a:p>
        </p:txBody>
      </p:sp>
      <p:sp>
        <p:nvSpPr>
          <p:cNvPr id="2" name="矩形 1"/>
          <p:cNvSpPr/>
          <p:nvPr/>
        </p:nvSpPr>
        <p:spPr>
          <a:xfrm>
            <a:off x="0" y="4899513"/>
            <a:ext cx="9144000" cy="1910138"/>
          </a:xfrm>
          <a:prstGeom prst="rect">
            <a:avLst/>
          </a:prstGeom>
        </p:spPr>
        <p:txBody>
          <a:bodyPr wrap="square">
            <a:spAutoFit/>
          </a:bodyPr>
          <a:lstStyle/>
          <a:p>
            <a:pPr lvl="0" algn="just">
              <a:lnSpc>
                <a:spcPct val="1250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[1] </a:t>
            </a:r>
            <a:r>
              <a:rPr lang="en-US" altLang="zh-CN" sz="1050" kern="100" dirty="0" err="1">
                <a:solidFill>
                  <a:schemeClr val="bg2"/>
                </a:solidFill>
                <a:latin typeface="Times New Roman" panose="02020603050405020304" pitchFamily="18" charset="0"/>
                <a:ea typeface="仿宋" panose="02010609060101010101" pitchFamily="49" charset="-122"/>
              </a:rPr>
              <a:t>Bagdanavicius</a:t>
            </a:r>
            <a:r>
              <a:rPr lang="en-US" altLang="zh-CN" sz="1050" kern="100" dirty="0">
                <a:solidFill>
                  <a:schemeClr val="bg2"/>
                </a:solidFill>
                <a:latin typeface="Times New Roman" panose="02020603050405020304" pitchFamily="18" charset="0"/>
                <a:ea typeface="仿宋" panose="02010609060101010101" pitchFamily="49" charset="-122"/>
              </a:rPr>
              <a:t> A, Jenkins N. Exergy and </a:t>
            </a:r>
            <a:r>
              <a:rPr lang="en-US" altLang="zh-CN" sz="1050" kern="100" dirty="0" err="1">
                <a:solidFill>
                  <a:schemeClr val="bg2"/>
                </a:solidFill>
                <a:latin typeface="Times New Roman" panose="02020603050405020304" pitchFamily="18" charset="0"/>
                <a:ea typeface="仿宋" panose="02010609060101010101" pitchFamily="49" charset="-122"/>
              </a:rPr>
              <a:t>exergoeconomic</a:t>
            </a:r>
            <a:r>
              <a:rPr lang="en-US" altLang="zh-CN" sz="1050" kern="100" dirty="0">
                <a:solidFill>
                  <a:schemeClr val="bg2"/>
                </a:solidFill>
                <a:latin typeface="Times New Roman" panose="02020603050405020304" pitchFamily="18" charset="0"/>
                <a:ea typeface="仿宋" panose="02010609060101010101" pitchFamily="49" charset="-122"/>
              </a:rPr>
              <a:t> analysis of a Compressed Air Energy Storage combined with a district energy system[J]. Energy Conversion &amp; Management, 2014, 77(1):432-440.</a:t>
            </a:r>
            <a:endParaRPr lang="zh-CN" altLang="zh-CN" sz="1050" kern="100" dirty="0">
              <a:solidFill>
                <a:schemeClr val="bg2"/>
              </a:solidFill>
              <a:latin typeface="Times New Roman" panose="02020603050405020304" pitchFamily="18" charset="0"/>
              <a:ea typeface="仿宋" panose="02010609060101010101" pitchFamily="49" charset="-122"/>
            </a:endParaRPr>
          </a:p>
          <a:p>
            <a:pPr lvl="0" algn="just">
              <a:lnSpc>
                <a:spcPct val="1250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[2] </a:t>
            </a:r>
            <a:r>
              <a:rPr lang="en-US" altLang="zh-CN" sz="1050" kern="100" dirty="0" err="1">
                <a:solidFill>
                  <a:schemeClr val="bg2"/>
                </a:solidFill>
                <a:latin typeface="Times New Roman" panose="02020603050405020304" pitchFamily="18" charset="0"/>
                <a:ea typeface="仿宋" panose="02010609060101010101" pitchFamily="49" charset="-122"/>
              </a:rPr>
              <a:t>Safaei</a:t>
            </a:r>
            <a:r>
              <a:rPr lang="en-US" altLang="zh-CN" sz="1050" kern="100" dirty="0">
                <a:solidFill>
                  <a:schemeClr val="bg2"/>
                </a:solidFill>
                <a:latin typeface="Times New Roman" panose="02020603050405020304" pitchFamily="18" charset="0"/>
                <a:ea typeface="仿宋" panose="02010609060101010101" pitchFamily="49" charset="-122"/>
              </a:rPr>
              <a:t> H, Keith D W, Hugo R J. Compressed air energy storage (CAES) with compressors distributed at heat loads to enable waste heat utilization[J]. Applied Energy, 2013, 103(1):165-179.</a:t>
            </a:r>
            <a:endParaRPr lang="zh-CN" altLang="zh-CN" sz="1050" kern="100" dirty="0">
              <a:solidFill>
                <a:schemeClr val="bg2"/>
              </a:solidFill>
              <a:latin typeface="Times New Roman" panose="02020603050405020304" pitchFamily="18" charset="0"/>
              <a:ea typeface="仿宋" panose="02010609060101010101" pitchFamily="49" charset="-122"/>
            </a:endParaRPr>
          </a:p>
          <a:p>
            <a:pPr lvl="0" algn="just">
              <a:lnSpc>
                <a:spcPct val="1250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[3] </a:t>
            </a:r>
            <a:r>
              <a:rPr lang="en-US" altLang="zh-CN" sz="1050" kern="100" dirty="0" err="1">
                <a:solidFill>
                  <a:schemeClr val="bg2"/>
                </a:solidFill>
                <a:latin typeface="Times New Roman" panose="02020603050405020304" pitchFamily="18" charset="0"/>
                <a:ea typeface="仿宋" panose="02010609060101010101" pitchFamily="49" charset="-122"/>
              </a:rPr>
              <a:t>Safaei</a:t>
            </a:r>
            <a:r>
              <a:rPr lang="en-US" altLang="zh-CN" sz="1050" kern="100" dirty="0">
                <a:solidFill>
                  <a:schemeClr val="bg2"/>
                </a:solidFill>
                <a:latin typeface="Times New Roman" panose="02020603050405020304" pitchFamily="18" charset="0"/>
                <a:ea typeface="仿宋" panose="02010609060101010101" pitchFamily="49" charset="-122"/>
              </a:rPr>
              <a:t> H, Aziz M J. Thermodynamic Analysis of a Compressed Air Energy Storage Facility Exporting Compression Heat to an External Heat Load[C]// ASME 2014 12th Biennial Conference on Engineering Systems Design and Analysis. American Society of Mechanical Engineers, 2014:V003T12A012-V003T12A012.</a:t>
            </a:r>
            <a:endParaRPr lang="zh-CN" altLang="zh-CN" sz="1050" kern="100" dirty="0">
              <a:solidFill>
                <a:schemeClr val="bg2"/>
              </a:solidFill>
              <a:latin typeface="Times New Roman" panose="02020603050405020304" pitchFamily="18" charset="0"/>
              <a:ea typeface="仿宋" panose="02010609060101010101" pitchFamily="49" charset="-122"/>
            </a:endParaRPr>
          </a:p>
          <a:p>
            <a:pPr lvl="0" algn="just">
              <a:lnSpc>
                <a:spcPct val="1250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[4] </a:t>
            </a:r>
            <a:r>
              <a:rPr lang="en-US" altLang="zh-CN" sz="1050" kern="100" dirty="0" err="1">
                <a:solidFill>
                  <a:schemeClr val="bg2"/>
                </a:solidFill>
                <a:latin typeface="Times New Roman" panose="02020603050405020304" pitchFamily="18" charset="0"/>
                <a:ea typeface="仿宋" panose="02010609060101010101" pitchFamily="49" charset="-122"/>
              </a:rPr>
              <a:t>Safaei</a:t>
            </a:r>
            <a:r>
              <a:rPr lang="en-US" altLang="zh-CN" sz="1050" kern="100" dirty="0">
                <a:solidFill>
                  <a:schemeClr val="bg2"/>
                </a:solidFill>
                <a:latin typeface="Times New Roman" panose="02020603050405020304" pitchFamily="18" charset="0"/>
                <a:ea typeface="仿宋" panose="02010609060101010101" pitchFamily="49" charset="-122"/>
              </a:rPr>
              <a:t> H, Keith D W. Compressed air energy storage with waste heat export: An Alberta case study[J]. Energy Conversion &amp; Management, 2014, 78(78):114-124.</a:t>
            </a:r>
            <a:endParaRPr lang="zh-CN" altLang="zh-CN" sz="1050" kern="100" dirty="0">
              <a:solidFill>
                <a:schemeClr val="bg2"/>
              </a:solidFill>
              <a:latin typeface="Times New Roman" panose="02020603050405020304" pitchFamily="18" charset="0"/>
              <a:ea typeface="仿宋" panose="02010609060101010101" pitchFamily="49" charset="-122"/>
            </a:endParaRPr>
          </a:p>
          <a:p>
            <a:pPr lvl="0" algn="just">
              <a:lnSpc>
                <a:spcPct val="1250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[5] Li Rui, Chen </a:t>
            </a:r>
            <a:r>
              <a:rPr lang="en-US" altLang="zh-CN" sz="1050" kern="100" dirty="0" err="1">
                <a:solidFill>
                  <a:schemeClr val="bg2"/>
                </a:solidFill>
                <a:latin typeface="Times New Roman" panose="02020603050405020304" pitchFamily="18" charset="0"/>
                <a:ea typeface="仿宋" panose="02010609060101010101" pitchFamily="49" charset="-122"/>
              </a:rPr>
              <a:t>laijun</a:t>
            </a:r>
            <a:r>
              <a:rPr lang="en-US" altLang="zh-CN" sz="1050" kern="100" dirty="0">
                <a:solidFill>
                  <a:schemeClr val="bg2"/>
                </a:solidFill>
                <a:latin typeface="Times New Roman" panose="02020603050405020304" pitchFamily="18" charset="0"/>
                <a:ea typeface="仿宋" panose="02010609060101010101" pitchFamily="49" charset="-122"/>
              </a:rPr>
              <a:t>, Yuan </a:t>
            </a:r>
            <a:r>
              <a:rPr lang="en-US" altLang="zh-CN" sz="1050" kern="100" dirty="0" err="1">
                <a:solidFill>
                  <a:schemeClr val="bg2"/>
                </a:solidFill>
                <a:latin typeface="Times New Roman" panose="02020603050405020304" pitchFamily="18" charset="0"/>
                <a:ea typeface="仿宋" panose="02010609060101010101" pitchFamily="49" charset="-122"/>
              </a:rPr>
              <a:t>Tiejiang</a:t>
            </a:r>
            <a:r>
              <a:rPr lang="en-US" altLang="zh-CN" sz="1050" kern="100" dirty="0">
                <a:solidFill>
                  <a:schemeClr val="bg2"/>
                </a:solidFill>
                <a:latin typeface="Times New Roman" panose="02020603050405020304" pitchFamily="18" charset="0"/>
                <a:ea typeface="仿宋" panose="02010609060101010101" pitchFamily="49" charset="-122"/>
              </a:rPr>
              <a:t>, et al. Optimal Dispatch of Zero-Carbon Emission Micro Energy Internet Integrated with Non-Supplementary Fired Compressed Air Energy Storage System. Journal of Modern Power System and Clean Energy. 2016,4(4):566–580. </a:t>
            </a:r>
            <a:endParaRPr lang="zh-CN" altLang="zh-CN" sz="1050" kern="100" dirty="0">
              <a:solidFill>
                <a:schemeClr val="bg2"/>
              </a:solidFill>
              <a:effectLst/>
              <a:latin typeface="Times New Roman" panose="02020603050405020304" pitchFamily="18" charset="0"/>
              <a:ea typeface="仿宋" panose="02010609060101010101" pitchFamily="49" charset="-122"/>
            </a:endParaRPr>
          </a:p>
        </p:txBody>
      </p:sp>
      <p:sp>
        <p:nvSpPr>
          <p:cNvPr id="8" name="矩形 10"/>
          <p:cNvSpPr>
            <a:spLocks noChangeArrowheads="1"/>
          </p:cNvSpPr>
          <p:nvPr/>
        </p:nvSpPr>
        <p:spPr bwMode="auto">
          <a:xfrm>
            <a:off x="1262210" y="4250014"/>
            <a:ext cx="6619579" cy="461665"/>
          </a:xfrm>
          <a:prstGeom prst="rect">
            <a:avLst/>
          </a:prstGeom>
          <a:solidFill>
            <a:schemeClr val="bg1">
              <a:lumMod val="40000"/>
              <a:lumOff val="6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en-US" altLang="zh-CN" sz="2000" b="1" kern="0" dirty="0">
                <a:solidFill>
                  <a:schemeClr val="tx1"/>
                </a:solidFill>
                <a:latin typeface="微软雅黑" panose="020B0503020204020204" pitchFamily="34" charset="-122"/>
                <a:ea typeface="微软雅黑" panose="020B0503020204020204" pitchFamily="34" charset="-122"/>
              </a:rPr>
              <a:t>AA-CAES </a:t>
            </a:r>
            <a:r>
              <a:rPr kumimoji="0" lang="zh-CN" altLang="en-US" sz="2000" b="1" kern="0" dirty="0">
                <a:solidFill>
                  <a:schemeClr val="tx1"/>
                </a:solidFill>
                <a:latin typeface="微软雅黑" panose="020B0503020204020204" pitchFamily="34" charset="-122"/>
                <a:ea typeface="微软雅黑" panose="020B0503020204020204" pitchFamily="34" charset="-122"/>
              </a:rPr>
              <a:t>参与多能流交易的运行规划研究存在空白</a:t>
            </a:r>
            <a:endParaRPr kumimoji="0" lang="en-US" altLang="zh-CN" sz="2000" b="1" kern="0" dirty="0">
              <a:solidFill>
                <a:schemeClr val="tx1"/>
              </a:solidFill>
              <a:latin typeface="微软雅黑" panose="020B0503020204020204" pitchFamily="34" charset="-122"/>
              <a:ea typeface="微软雅黑" panose="020B0503020204020204" pitchFamily="34" charset="-122"/>
            </a:endParaRPr>
          </a:p>
        </p:txBody>
      </p:sp>
      <p:sp>
        <p:nvSpPr>
          <p:cNvPr id="10" name="矩形 5"/>
          <p:cNvSpPr>
            <a:spLocks noChangeArrowheads="1"/>
          </p:cNvSpPr>
          <p:nvPr/>
        </p:nvSpPr>
        <p:spPr bwMode="auto">
          <a:xfrm>
            <a:off x="240912" y="844760"/>
            <a:ext cx="5451750"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大型</a:t>
            </a:r>
            <a:r>
              <a:rPr kumimoji="0" lang="en-US" altLang="zh-CN" sz="2400" b="1" dirty="0">
                <a:solidFill>
                  <a:srgbClr val="002060"/>
                </a:solidFill>
                <a:latin typeface="微软雅黑" pitchFamily="34" charset="-122"/>
                <a:ea typeface="微软雅黑" pitchFamily="34" charset="-122"/>
              </a:rPr>
              <a:t>CAES </a:t>
            </a:r>
            <a:r>
              <a:rPr kumimoji="0" lang="zh-CN" altLang="en-US" sz="2400" b="1" dirty="0">
                <a:solidFill>
                  <a:srgbClr val="002060"/>
                </a:solidFill>
                <a:latin typeface="微软雅黑" pitchFamily="34" charset="-122"/>
                <a:ea typeface="微软雅黑" pitchFamily="34" charset="-122"/>
              </a:rPr>
              <a:t>电站热电多能流联供研究</a:t>
            </a:r>
            <a:endParaRPr kumimoji="0" lang="en-US" altLang="zh-CN" sz="2400" b="1" dirty="0">
              <a:solidFill>
                <a:srgbClr val="00206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885319051"/>
      </p:ext>
    </p:extLst>
  </p:cSld>
  <p:clrMapOvr>
    <a:masterClrMapping/>
  </p:clrMapOvr>
  <mc:AlternateContent xmlns:mc="http://schemas.openxmlformats.org/markup-compatibility/2006" xmlns:p14="http://schemas.microsoft.com/office/powerpoint/2010/main">
    <mc:Choice Requires="p14">
      <p:transition p14:dur="200" advClick="0" advTm="37358">
        <p:fade/>
      </p:transition>
    </mc:Choice>
    <mc:Fallback xmlns="">
      <p:transition advClick="0" advTm="373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18" name="Rectangle 2"/>
          <p:cNvSpPr>
            <a:spLocks noGrp="1" noChangeArrowheads="1"/>
          </p:cNvSpPr>
          <p:nvPr>
            <p:ph type="title"/>
          </p:nvPr>
        </p:nvSpPr>
        <p:spPr/>
        <p:txBody>
          <a:bodyPr/>
          <a:lstStyle/>
          <a:p>
            <a:pPr algn="l" eaLnBrk="1" hangingPunct="1"/>
            <a:r>
              <a:rPr lang="zh-CN" altLang="en-US" sz="3200" dirty="0"/>
              <a:t>二、研究内容与发展动态</a:t>
            </a:r>
          </a:p>
        </p:txBody>
      </p:sp>
      <p:grpSp>
        <p:nvGrpSpPr>
          <p:cNvPr id="2" name="组合 16"/>
          <p:cNvGrpSpPr/>
          <p:nvPr/>
        </p:nvGrpSpPr>
        <p:grpSpPr>
          <a:xfrm>
            <a:off x="1341666" y="2620194"/>
            <a:ext cx="6379934" cy="756000"/>
            <a:chOff x="737129" y="2888334"/>
            <a:chExt cx="7579557"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5" name="圆角矩形 24"/>
            <p:cNvSpPr/>
            <p:nvPr/>
          </p:nvSpPr>
          <p:spPr bwMode="auto">
            <a:xfrm>
              <a:off x="737129" y="2926665"/>
              <a:ext cx="7579557"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algn="ctr">
                <a:lnSpc>
                  <a:spcPct val="120000"/>
                </a:lnSpc>
                <a:spcBef>
                  <a:spcPct val="50000"/>
                </a:spcBef>
              </a:pPr>
              <a:r>
                <a:rPr kumimoji="0" lang="zh-CN" altLang="en-US" sz="2800" b="1" dirty="0">
                  <a:latin typeface="微软雅黑" pitchFamily="34" charset="-122"/>
                  <a:ea typeface="微软雅黑" pitchFamily="34" charset="-122"/>
                </a:rPr>
                <a:t>面向综合能源系统的 </a:t>
              </a:r>
              <a:r>
                <a:rPr kumimoji="0" lang="en-US" altLang="zh-CN" sz="2800" b="1" dirty="0">
                  <a:latin typeface="微软雅黑" pitchFamily="34" charset="-122"/>
                  <a:ea typeface="微软雅黑" pitchFamily="34" charset="-122"/>
                </a:rPr>
                <a:t>CAES </a:t>
              </a:r>
              <a:r>
                <a:rPr kumimoji="0" lang="zh-CN" altLang="en-US" sz="2800" b="1" dirty="0">
                  <a:latin typeface="微软雅黑" pitchFamily="34" charset="-122"/>
                  <a:ea typeface="微软雅黑" pitchFamily="34" charset="-122"/>
                </a:rPr>
                <a:t>市场运营</a:t>
              </a:r>
            </a:p>
          </p:txBody>
        </p:sp>
      </p:grpSp>
      <p:grpSp>
        <p:nvGrpSpPr>
          <p:cNvPr id="3" name="组合 12"/>
          <p:cNvGrpSpPr/>
          <p:nvPr/>
        </p:nvGrpSpPr>
        <p:grpSpPr>
          <a:xfrm>
            <a:off x="2198917" y="1090154"/>
            <a:ext cx="4847771" cy="1289957"/>
            <a:chOff x="2618016" y="1015999"/>
            <a:chExt cx="4847771" cy="1289957"/>
          </a:xfrm>
        </p:grpSpPr>
        <p:sp>
          <p:nvSpPr>
            <p:cNvPr id="44035" name="圆角矩形 23"/>
            <p:cNvSpPr>
              <a:spLocks noChangeArrowheads="1"/>
            </p:cNvSpPr>
            <p:nvPr/>
          </p:nvSpPr>
          <p:spPr bwMode="auto">
            <a:xfrm>
              <a:off x="2618016" y="1142668"/>
              <a:ext cx="4847771" cy="1163288"/>
            </a:xfrm>
            <a:prstGeom prst="roundRect">
              <a:avLst>
                <a:gd name="adj" fmla="val 11829"/>
              </a:avLst>
            </a:prstGeom>
            <a:noFill/>
            <a:ln w="9525">
              <a:noFill/>
              <a:round/>
              <a:headEnd/>
              <a:tailEnd/>
            </a:ln>
          </p:spPr>
          <p:txBody>
            <a:bodyPr wrap="square">
              <a:spAutoFit/>
            </a:bodyPr>
            <a:lstStyle/>
            <a:p>
              <a:pPr algn="ctr">
                <a:lnSpc>
                  <a:spcPct val="120000"/>
                </a:lnSpc>
                <a:spcBef>
                  <a:spcPct val="50000"/>
                </a:spcBef>
              </a:pPr>
              <a:r>
                <a:rPr kumimoji="0" lang="zh-CN" altLang="en-US" sz="4000" b="1" dirty="0">
                  <a:solidFill>
                    <a:srgbClr val="92D050"/>
                  </a:solidFill>
                  <a:latin typeface="微软雅黑" pitchFamily="34" charset="-122"/>
                  <a:ea typeface="微软雅黑" pitchFamily="34" charset="-122"/>
                </a:rPr>
                <a:t>     现状与动态 </a:t>
              </a:r>
              <a:r>
                <a:rPr kumimoji="0" lang="en-US" altLang="zh-CN" sz="5400" b="1" dirty="0">
                  <a:solidFill>
                    <a:srgbClr val="92D050"/>
                  </a:solidFill>
                  <a:latin typeface="微软雅黑" pitchFamily="34" charset="-122"/>
                  <a:ea typeface="微软雅黑" pitchFamily="34" charset="-122"/>
                </a:rPr>
                <a:t>3</a:t>
              </a:r>
              <a:endParaRPr kumimoji="0" lang="zh-CN" altLang="en-US" sz="4000" b="1" dirty="0">
                <a:solidFill>
                  <a:srgbClr val="92D050"/>
                </a:solidFill>
                <a:latin typeface="微软雅黑" pitchFamily="34" charset="-122"/>
                <a:ea typeface="微软雅黑" pitchFamily="34" charset="-122"/>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graphicFrame>
        <p:nvGraphicFramePr>
          <p:cNvPr id="11" name="表格 10"/>
          <p:cNvGraphicFramePr>
            <a:graphicFrameLocks noGrp="1"/>
          </p:cNvGraphicFramePr>
          <p:nvPr>
            <p:extLst>
              <p:ext uri="{D42A27DB-BD31-4B8C-83A1-F6EECF244321}">
                <p14:modId xmlns:p14="http://schemas.microsoft.com/office/powerpoint/2010/main" val="858361725"/>
              </p:ext>
            </p:extLst>
          </p:nvPr>
        </p:nvGraphicFramePr>
        <p:xfrm>
          <a:off x="1358215" y="3596933"/>
          <a:ext cx="6274485" cy="1194056"/>
        </p:xfrm>
        <a:graphic>
          <a:graphicData uri="http://schemas.openxmlformats.org/drawingml/2006/table">
            <a:tbl>
              <a:tblPr firstRow="1" bandRow="1">
                <a:tableStyleId>{5C22544A-7EE6-4342-B048-85BDC9FD1C3A}</a:tableStyleId>
              </a:tblPr>
              <a:tblGrid>
                <a:gridCol w="861573">
                  <a:extLst>
                    <a:ext uri="{9D8B030D-6E8A-4147-A177-3AD203B41FA5}">
                      <a16:colId xmlns:a16="http://schemas.microsoft.com/office/drawing/2014/main" val="20000"/>
                    </a:ext>
                  </a:extLst>
                </a:gridCol>
                <a:gridCol w="5412912">
                  <a:extLst>
                    <a:ext uri="{9D8B030D-6E8A-4147-A177-3AD203B41FA5}">
                      <a16:colId xmlns:a16="http://schemas.microsoft.com/office/drawing/2014/main" val="20001"/>
                    </a:ext>
                  </a:extLst>
                </a:gridCol>
              </a:tblGrid>
              <a:tr h="626905">
                <a:tc>
                  <a:txBody>
                    <a:bodyPr/>
                    <a:lstStyle/>
                    <a:p>
                      <a:pPr algn="ctr"/>
                      <a:endParaRPr lang="zh-CN" altLang="en-US"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dirty="0">
                          <a:solidFill>
                            <a:schemeClr val="bg2">
                              <a:lumMod val="85000"/>
                              <a:lumOff val="15000"/>
                            </a:schemeClr>
                          </a:solidFill>
                          <a:latin typeface="微软雅黑" pitchFamily="34" charset="-122"/>
                          <a:ea typeface="微软雅黑" pitchFamily="34" charset="-122"/>
                        </a:rPr>
                        <a:t>CAES </a:t>
                      </a:r>
                      <a:r>
                        <a:rPr kumimoji="0" lang="zh-CN" altLang="en-US" sz="2400" b="0" dirty="0">
                          <a:solidFill>
                            <a:schemeClr val="bg2">
                              <a:lumMod val="85000"/>
                              <a:lumOff val="15000"/>
                            </a:schemeClr>
                          </a:solidFill>
                          <a:latin typeface="微软雅黑" pitchFamily="34" charset="-122"/>
                          <a:ea typeface="微软雅黑" pitchFamily="34" charset="-122"/>
                        </a:rPr>
                        <a:t>单能流交易竞价策略</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567151">
                <a:tc>
                  <a:txBody>
                    <a:bodyPr/>
                    <a:lstStyle/>
                    <a:p>
                      <a:pPr algn="ctr">
                        <a:lnSpc>
                          <a:spcPct val="120000"/>
                        </a:lnSpc>
                      </a:pPr>
                      <a:endParaRPr lang="zh-CN" altLang="en-US" dirty="0">
                        <a:solidFill>
                          <a:srgbClr val="C00000"/>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kern="1200" noProof="0" dirty="0">
                          <a:solidFill>
                            <a:schemeClr val="bg2">
                              <a:lumMod val="85000"/>
                              <a:lumOff val="15000"/>
                            </a:schemeClr>
                          </a:solidFill>
                          <a:latin typeface="微软雅黑" pitchFamily="34" charset="-122"/>
                          <a:ea typeface="微软雅黑" pitchFamily="34" charset="-122"/>
                          <a:cs typeface="+mn-cs"/>
                        </a:rPr>
                        <a:t>CAES </a:t>
                      </a:r>
                      <a:r>
                        <a:rPr kumimoji="0" lang="zh-CN" altLang="en-US" sz="2400" b="0" kern="1200" noProof="0" dirty="0">
                          <a:solidFill>
                            <a:schemeClr val="bg2">
                              <a:lumMod val="85000"/>
                              <a:lumOff val="15000"/>
                            </a:schemeClr>
                          </a:solidFill>
                          <a:latin typeface="微软雅黑" pitchFamily="34" charset="-122"/>
                          <a:ea typeface="微软雅黑" pitchFamily="34" charset="-122"/>
                          <a:cs typeface="+mn-cs"/>
                        </a:rPr>
                        <a:t>多能流交易竞价策略</a:t>
                      </a:r>
                      <a:endParaRPr kumimoji="0" lang="en-US" altLang="zh-CN" sz="2400" b="0" kern="1200" noProof="0" dirty="0">
                        <a:solidFill>
                          <a:schemeClr val="bg2">
                            <a:lumMod val="85000"/>
                            <a:lumOff val="15000"/>
                          </a:schemeClr>
                        </a:solidFill>
                        <a:latin typeface="微软雅黑" pitchFamily="34" charset="-122"/>
                        <a:ea typeface="微软雅黑" pitchFamily="34" charset="-122"/>
                        <a:cs typeface="+mn-cs"/>
                      </a:endParaRP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3554" y="3721162"/>
            <a:ext cx="485177" cy="473165"/>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3553" y="4318556"/>
            <a:ext cx="485177" cy="473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Click="0" advTm="16498">
        <p:fade/>
      </p:transition>
    </mc:Choice>
    <mc:Fallback xmlns="">
      <p:transition advClick="0" advTm="1649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nvSpPr>
        <p:spPr bwMode="auto">
          <a:xfrm>
            <a:off x="0" y="0"/>
            <a:ext cx="184731" cy="461665"/>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微软雅黑" pitchFamily="34" charset="-122"/>
              <a:ea typeface="微软雅黑" pitchFamily="34" charset="-122"/>
              <a:cs typeface="+mn-cs"/>
            </a:endParaRPr>
          </a:p>
        </p:txBody>
      </p:sp>
      <p:sp>
        <p:nvSpPr>
          <p:cNvPr id="23" name="Rectangle 2"/>
          <p:cNvSpPr>
            <a:spLocks noGrp="1" noChangeArrowheads="1"/>
          </p:cNvSpPr>
          <p:nvPr>
            <p:ph type="title" idx="4294967295"/>
          </p:nvPr>
        </p:nvSpPr>
        <p:spPr>
          <a:xfrm>
            <a:off x="87084" y="37209"/>
            <a:ext cx="9144000" cy="646113"/>
          </a:xfrm>
        </p:spPr>
        <p:txBody>
          <a:bodyPr/>
          <a:lstStyle/>
          <a:p>
            <a:pPr eaLnBrk="1" hangingPunct="1"/>
            <a:r>
              <a:rPr lang="en-US" altLang="zh-CN" sz="3200" dirty="0"/>
              <a:t>  2.3.1 CAES </a:t>
            </a:r>
            <a:r>
              <a:rPr lang="zh-CN" altLang="en-US" sz="3200" dirty="0"/>
              <a:t>单能流交易竞价策略</a:t>
            </a:r>
          </a:p>
        </p:txBody>
      </p:sp>
      <p:cxnSp>
        <p:nvCxnSpPr>
          <p:cNvPr id="8" name="直接连接符 7"/>
          <p:cNvCxnSpPr/>
          <p:nvPr/>
        </p:nvCxnSpPr>
        <p:spPr bwMode="auto">
          <a:xfrm>
            <a:off x="0" y="5263497"/>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矩形 1"/>
          <p:cNvSpPr/>
          <p:nvPr/>
        </p:nvSpPr>
        <p:spPr>
          <a:xfrm>
            <a:off x="0" y="5273126"/>
            <a:ext cx="9069572" cy="1528624"/>
          </a:xfrm>
          <a:prstGeom prst="rect">
            <a:avLst/>
          </a:prstGeom>
        </p:spPr>
        <p:txBody>
          <a:bodyPr wrap="square">
            <a:spAutoFit/>
          </a:bodyPr>
          <a:lstStyle/>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[1] Lund H, </a:t>
            </a:r>
            <a:r>
              <a:rPr lang="en-US" altLang="zh-CN" sz="1050" kern="100" dirty="0" err="1">
                <a:solidFill>
                  <a:schemeClr val="bg2"/>
                </a:solidFill>
                <a:latin typeface="Times New Roman" panose="02020603050405020304" pitchFamily="18" charset="0"/>
                <a:ea typeface="仿宋" panose="02010609060101010101" pitchFamily="49" charset="-122"/>
              </a:rPr>
              <a:t>Salgi</a:t>
            </a:r>
            <a:r>
              <a:rPr lang="en-US" altLang="zh-CN" sz="1050" kern="100" dirty="0">
                <a:solidFill>
                  <a:schemeClr val="bg2"/>
                </a:solidFill>
                <a:latin typeface="Times New Roman" panose="02020603050405020304" pitchFamily="18" charset="0"/>
                <a:ea typeface="仿宋" panose="02010609060101010101" pitchFamily="49" charset="-122"/>
              </a:rPr>
              <a:t> G. Optimal operation strategies of compressed air energy storage on electricity spot markets with fluctuating prices. Applied Thermal Engineering, 2009, 29(5–6):799-806.</a:t>
            </a:r>
          </a:p>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[2] </a:t>
            </a:r>
            <a:r>
              <a:rPr lang="en-US" altLang="zh-CN" sz="1050" kern="100" dirty="0" err="1">
                <a:solidFill>
                  <a:schemeClr val="bg2"/>
                </a:solidFill>
                <a:latin typeface="Times New Roman" panose="02020603050405020304" pitchFamily="18" charset="0"/>
                <a:ea typeface="仿宋" panose="02010609060101010101" pitchFamily="49" charset="-122"/>
              </a:rPr>
              <a:t>Zafirakis</a:t>
            </a:r>
            <a:r>
              <a:rPr lang="en-US" altLang="zh-CN" sz="1050" kern="100" dirty="0">
                <a:solidFill>
                  <a:schemeClr val="bg2"/>
                </a:solidFill>
                <a:latin typeface="Times New Roman" panose="02020603050405020304" pitchFamily="18" charset="0"/>
                <a:ea typeface="仿宋" panose="02010609060101010101" pitchFamily="49" charset="-122"/>
              </a:rPr>
              <a:t> D, Chalvatzis K J. The value of arbitrage for energy storage: Evidence from European electricity markets. Applied Energy, 2016,184:971-986.</a:t>
            </a:r>
          </a:p>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[3] </a:t>
            </a:r>
            <a:r>
              <a:rPr lang="en-US" altLang="zh-CN" sz="1050" kern="100" dirty="0" err="1">
                <a:solidFill>
                  <a:schemeClr val="bg2"/>
                </a:solidFill>
                <a:latin typeface="Times New Roman" panose="02020603050405020304" pitchFamily="18" charset="0"/>
                <a:ea typeface="仿宋" panose="02010609060101010101" pitchFamily="49" charset="-122"/>
              </a:rPr>
              <a:t>Shafiee</a:t>
            </a:r>
            <a:r>
              <a:rPr lang="en-US" altLang="zh-CN" sz="1050" kern="100" dirty="0">
                <a:solidFill>
                  <a:schemeClr val="bg2"/>
                </a:solidFill>
                <a:latin typeface="Times New Roman" panose="02020603050405020304" pitchFamily="18" charset="0"/>
                <a:ea typeface="仿宋" panose="02010609060101010101" pitchFamily="49" charset="-122"/>
              </a:rPr>
              <a:t> S, </a:t>
            </a:r>
            <a:r>
              <a:rPr lang="en-US" altLang="zh-CN" sz="1050" kern="100" dirty="0" err="1">
                <a:solidFill>
                  <a:schemeClr val="bg2"/>
                </a:solidFill>
                <a:latin typeface="Times New Roman" panose="02020603050405020304" pitchFamily="18" charset="0"/>
                <a:ea typeface="仿宋" panose="02010609060101010101" pitchFamily="49" charset="-122"/>
              </a:rPr>
              <a:t>Zareipour</a:t>
            </a:r>
            <a:r>
              <a:rPr lang="en-US" altLang="zh-CN" sz="1050" kern="100" dirty="0">
                <a:solidFill>
                  <a:schemeClr val="bg2"/>
                </a:solidFill>
                <a:latin typeface="Times New Roman" panose="02020603050405020304" pitchFamily="18" charset="0"/>
                <a:ea typeface="仿宋" panose="02010609060101010101" pitchFamily="49" charset="-122"/>
              </a:rPr>
              <a:t> H. Risk-Constrained Bidding and Offering Strategy for a Merchant Compressed Air Energy Storage Plant. IEEE Transactions on Power Systems, 2017, 32(2):946-957.</a:t>
            </a:r>
            <a:endParaRPr lang="zh-CN" altLang="zh-CN" sz="1050" kern="100" dirty="0">
              <a:solidFill>
                <a:schemeClr val="bg2"/>
              </a:solidFill>
              <a:latin typeface="Times New Roman" panose="02020603050405020304" pitchFamily="18" charset="0"/>
              <a:ea typeface="仿宋" panose="02010609060101010101" pitchFamily="49" charset="-122"/>
            </a:endParaRPr>
          </a:p>
          <a:p>
            <a:pPr lvl="0" algn="just">
              <a:lnSpc>
                <a:spcPts val="1600"/>
              </a:lnSpc>
              <a:spcBef>
                <a:spcPts val="0"/>
              </a:spcBef>
              <a:spcAft>
                <a:spcPts val="0"/>
              </a:spcAft>
            </a:pPr>
            <a:r>
              <a:rPr lang="en-US" altLang="zh-CN" sz="1050" kern="100" dirty="0">
                <a:solidFill>
                  <a:schemeClr val="bg2"/>
                </a:solidFill>
                <a:latin typeface="Times New Roman" panose="02020603050405020304" pitchFamily="18" charset="0"/>
                <a:ea typeface="仿宋" panose="02010609060101010101" pitchFamily="49" charset="-122"/>
              </a:rPr>
              <a:t>[4] </a:t>
            </a:r>
            <a:r>
              <a:rPr lang="en-US" altLang="zh-CN" sz="1050" kern="100" dirty="0" err="1">
                <a:solidFill>
                  <a:schemeClr val="bg2"/>
                </a:solidFill>
                <a:latin typeface="Times New Roman" panose="02020603050405020304" pitchFamily="18" charset="0"/>
                <a:ea typeface="仿宋" panose="02010609060101010101" pitchFamily="49" charset="-122"/>
              </a:rPr>
              <a:t>Shafiee</a:t>
            </a:r>
            <a:r>
              <a:rPr lang="en-US" altLang="zh-CN" sz="1050" kern="100" dirty="0">
                <a:solidFill>
                  <a:schemeClr val="bg2"/>
                </a:solidFill>
                <a:latin typeface="Times New Roman" panose="02020603050405020304" pitchFamily="18" charset="0"/>
                <a:ea typeface="仿宋" panose="02010609060101010101" pitchFamily="49" charset="-122"/>
              </a:rPr>
              <a:t> S, </a:t>
            </a:r>
            <a:r>
              <a:rPr lang="en-US" altLang="zh-CN" sz="1050" kern="100" dirty="0" err="1">
                <a:solidFill>
                  <a:schemeClr val="bg2"/>
                </a:solidFill>
                <a:latin typeface="Times New Roman" panose="02020603050405020304" pitchFamily="18" charset="0"/>
                <a:ea typeface="仿宋" panose="02010609060101010101" pitchFamily="49" charset="-122"/>
              </a:rPr>
              <a:t>Zareipour</a:t>
            </a:r>
            <a:r>
              <a:rPr lang="en-US" altLang="zh-CN" sz="1050" kern="100" dirty="0">
                <a:solidFill>
                  <a:schemeClr val="bg2"/>
                </a:solidFill>
                <a:latin typeface="Times New Roman" panose="02020603050405020304" pitchFamily="18" charset="0"/>
                <a:ea typeface="仿宋" panose="02010609060101010101" pitchFamily="49" charset="-122"/>
              </a:rPr>
              <a:t> H. Considering Thermodynamic Characteristics of a CAES Facility in Self-scheduling in Energy and Reserve Markets. IEEE Transactions on Smart Grid, 2016, PP(99):1-1.</a:t>
            </a:r>
            <a:endParaRPr lang="zh-CN" altLang="zh-CN" sz="1050" kern="100" dirty="0">
              <a:solidFill>
                <a:schemeClr val="bg2"/>
              </a:solidFill>
              <a:effectLst/>
              <a:latin typeface="Times New Roman" panose="02020603050405020304" pitchFamily="18" charset="0"/>
              <a:ea typeface="仿宋" panose="02010609060101010101" pitchFamily="49" charset="-122"/>
            </a:endParaRPr>
          </a:p>
        </p:txBody>
      </p:sp>
      <p:sp>
        <p:nvSpPr>
          <p:cNvPr id="10" name="矩形 5"/>
          <p:cNvSpPr>
            <a:spLocks noChangeArrowheads="1"/>
          </p:cNvSpPr>
          <p:nvPr/>
        </p:nvSpPr>
        <p:spPr bwMode="auto">
          <a:xfrm>
            <a:off x="259689" y="783370"/>
            <a:ext cx="4490576"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en-US" altLang="zh-CN" sz="2400" b="1" dirty="0">
                <a:solidFill>
                  <a:srgbClr val="002060"/>
                </a:solidFill>
                <a:latin typeface="微软雅黑" pitchFamily="34" charset="-122"/>
                <a:ea typeface="微软雅黑" pitchFamily="34" charset="-122"/>
              </a:rPr>
              <a:t>CAES</a:t>
            </a:r>
            <a:r>
              <a:rPr kumimoji="0" lang="zh-CN" altLang="en-US" sz="2400" b="1" dirty="0">
                <a:solidFill>
                  <a:srgbClr val="002060"/>
                </a:solidFill>
                <a:latin typeface="微软雅黑" pitchFamily="34" charset="-122"/>
                <a:ea typeface="微软雅黑" pitchFamily="34" charset="-122"/>
              </a:rPr>
              <a:t>电力交易竞价策略</a:t>
            </a:r>
            <a:endParaRPr kumimoji="0" lang="en-US" altLang="zh-CN" sz="2400" b="1" dirty="0">
              <a:solidFill>
                <a:srgbClr val="002060"/>
              </a:solidFill>
              <a:latin typeface="微软雅黑" pitchFamily="34" charset="-122"/>
              <a:ea typeface="微软雅黑" pitchFamily="34" charset="-122"/>
            </a:endParaRPr>
          </a:p>
        </p:txBody>
      </p:sp>
      <p:sp>
        <p:nvSpPr>
          <p:cNvPr id="11" name="矩形 10"/>
          <p:cNvSpPr/>
          <p:nvPr/>
        </p:nvSpPr>
        <p:spPr>
          <a:xfrm>
            <a:off x="5074218" y="1386632"/>
            <a:ext cx="3795166" cy="2951898"/>
          </a:xfrm>
          <a:prstGeom prst="rect">
            <a:avLst/>
          </a:prstGeom>
          <a:solidFill>
            <a:schemeClr val="accent2">
              <a:lumMod val="20000"/>
              <a:lumOff val="80000"/>
            </a:schemeClr>
          </a:solidFill>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采用</a:t>
            </a:r>
            <a:r>
              <a:rPr kumimoji="0" lang="zh-CN" altLang="en-US" b="1" dirty="0">
                <a:solidFill>
                  <a:schemeClr val="bg2"/>
                </a:solidFill>
                <a:latin typeface="微软雅黑" panose="020B0503020204020204" pitchFamily="34" charset="-122"/>
                <a:ea typeface="微软雅黑" panose="020B0503020204020204" pitchFamily="34" charset="-122"/>
              </a:rPr>
              <a:t>简化效率模型</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参与电量市场，未挖掘动态</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考虑辅助服务但未考虑宽工况</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价格接受者，不影响市场价格</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en-US" altLang="zh-CN" b="1" dirty="0">
                <a:solidFill>
                  <a:srgbClr val="000000"/>
                </a:solidFill>
                <a:latin typeface="微软雅黑" panose="020B0503020204020204" pitchFamily="34" charset="-122"/>
                <a:ea typeface="微软雅黑" panose="020B0503020204020204" pitchFamily="34" charset="-122"/>
              </a:rPr>
              <a:t> </a:t>
            </a:r>
            <a:r>
              <a:rPr kumimoji="0" lang="zh-CN" altLang="en-US" b="1" dirty="0">
                <a:solidFill>
                  <a:srgbClr val="000000"/>
                </a:solidFill>
                <a:latin typeface="微软雅黑" panose="020B0503020204020204" pitchFamily="34" charset="-122"/>
                <a:ea typeface="微软雅黑" panose="020B0503020204020204" pitchFamily="34" charset="-122"/>
              </a:rPr>
              <a:t>未考虑线路阻塞等实际问题</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均针对传统</a:t>
            </a:r>
            <a:r>
              <a:rPr kumimoji="0" lang="en-US" altLang="zh-CN" b="1" dirty="0">
                <a:solidFill>
                  <a:srgbClr val="000000"/>
                </a:solidFill>
                <a:latin typeface="微软雅黑" panose="020B0503020204020204" pitchFamily="34" charset="-122"/>
                <a:ea typeface="微软雅黑" panose="020B0503020204020204" pitchFamily="34" charset="-122"/>
              </a:rPr>
              <a:t>CAES</a:t>
            </a: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较少考虑不确定性</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sp>
        <p:nvSpPr>
          <p:cNvPr id="12" name="矩形 10"/>
          <p:cNvSpPr>
            <a:spLocks noChangeArrowheads="1"/>
          </p:cNvSpPr>
          <p:nvPr/>
        </p:nvSpPr>
        <p:spPr bwMode="auto">
          <a:xfrm>
            <a:off x="489097" y="4385174"/>
            <a:ext cx="8380287" cy="830997"/>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schemeClr val="tx1"/>
                </a:solidFill>
                <a:latin typeface="微软雅黑" panose="020B0503020204020204" pitchFamily="34" charset="-122"/>
                <a:ea typeface="微软雅黑" panose="020B0503020204020204" pitchFamily="34" charset="-122"/>
              </a:rPr>
              <a:t> 均为针对传统</a:t>
            </a:r>
            <a:r>
              <a:rPr kumimoji="0" lang="en-US" altLang="zh-CN" sz="2000" b="1" kern="0" dirty="0">
                <a:solidFill>
                  <a:schemeClr val="tx1"/>
                </a:solidFill>
                <a:latin typeface="微软雅黑" panose="020B0503020204020204" pitchFamily="34" charset="-122"/>
                <a:ea typeface="微软雅黑" panose="020B0503020204020204" pitchFamily="34" charset="-122"/>
              </a:rPr>
              <a:t>CAES</a:t>
            </a:r>
            <a:r>
              <a:rPr kumimoji="0" lang="zh-CN" altLang="en-US" sz="2000" b="1" kern="0" dirty="0">
                <a:solidFill>
                  <a:schemeClr val="tx1"/>
                </a:solidFill>
                <a:latin typeface="微软雅黑" panose="020B0503020204020204" pitchFamily="34" charset="-122"/>
                <a:ea typeface="微软雅黑" panose="020B0503020204020204" pitchFamily="34" charset="-122"/>
              </a:rPr>
              <a:t>电站竞价策略，尚未有文献针对</a:t>
            </a:r>
            <a:r>
              <a:rPr kumimoji="0" lang="en-US" altLang="zh-CN" sz="2000" b="1" kern="0" dirty="0">
                <a:solidFill>
                  <a:schemeClr val="tx1"/>
                </a:solidFill>
                <a:latin typeface="微软雅黑" panose="020B0503020204020204" pitchFamily="34" charset="-122"/>
                <a:ea typeface="微软雅黑" panose="020B0503020204020204" pitchFamily="34" charset="-122"/>
              </a:rPr>
              <a:t>AA-CAES</a:t>
            </a:r>
            <a:r>
              <a:rPr kumimoji="0" lang="zh-CN" altLang="en-US" sz="2000" b="1" kern="0" dirty="0">
                <a:solidFill>
                  <a:schemeClr val="tx1"/>
                </a:solidFill>
                <a:latin typeface="微软雅黑" panose="020B0503020204020204" pitchFamily="34" charset="-122"/>
                <a:ea typeface="微软雅黑" panose="020B0503020204020204" pitchFamily="34" charset="-122"/>
              </a:rPr>
              <a:t>电站展开研究，也无文献计及换热器、储热系统等组件特性</a:t>
            </a:r>
            <a:endParaRPr kumimoji="0" lang="en-US" altLang="zh-CN" sz="2000" b="1" kern="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489097" y="1337368"/>
            <a:ext cx="4575637"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基于预测电价参与电力市场套利策略</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[1,2]</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考虑价格误差的</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鲁棒竞价策略</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[3]</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考虑压缩机与透平部分工况运行特性参与电量与辅助服务市场策略竞价</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[4]</a:t>
            </a:r>
          </a:p>
          <a:p>
            <a:pPr marL="285750" indent="-285750">
              <a:lnSpc>
                <a:spcPct val="150000"/>
              </a:lnSpc>
              <a:buFont typeface="Arial" panose="020B0604020202020204" pitchFamily="34" charset="0"/>
              <a:buChar char="•"/>
            </a:pP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电站同时参与电量市场和备用市场的情形下，</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常效率模型制定的策略具有保守性与明显误差</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762761616"/>
      </p:ext>
    </p:extLst>
  </p:cSld>
  <p:clrMapOvr>
    <a:masterClrMapping/>
  </p:clrMapOvr>
  <mc:AlternateContent xmlns:mc="http://schemas.openxmlformats.org/markup-compatibility/2006" xmlns:p14="http://schemas.microsoft.com/office/powerpoint/2010/main">
    <mc:Choice Requires="p14">
      <p:transition p14:dur="200" advClick="0" advTm="1563">
        <p:fade/>
      </p:transition>
    </mc:Choice>
    <mc:Fallback xmlns="">
      <p:transition advClick="0" advTm="15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6"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itchFamily="18" charset="0"/>
              <a:ea typeface="宋体" pitchFamily="2" charset="-122"/>
              <a:cs typeface="+mn-cs"/>
            </a:endParaRPr>
          </a:p>
        </p:txBody>
      </p:sp>
      <p:sp>
        <p:nvSpPr>
          <p:cNvPr id="39" name="Rectangle 2"/>
          <p:cNvSpPr txBox="1">
            <a:spLocks noChangeArrowheads="1"/>
          </p:cNvSpPr>
          <p:nvPr/>
        </p:nvSpPr>
        <p:spPr bwMode="auto">
          <a:xfrm>
            <a:off x="87084" y="37209"/>
            <a:ext cx="914400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defRPr/>
            </a:pPr>
            <a:r>
              <a:rPr lang="en-US" altLang="zh-CN" sz="3200" b="1" kern="0" dirty="0">
                <a:solidFill>
                  <a:prstClr val="white"/>
                </a:solidFill>
                <a:latin typeface="微软雅黑" pitchFamily="34" charset="-122"/>
                <a:ea typeface="微软雅黑" pitchFamily="34" charset="-122"/>
              </a:rPr>
              <a:t>  2.3</a:t>
            </a: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.2 CAES </a:t>
            </a:r>
            <a:r>
              <a:rPr lang="zh-CN" altLang="en-US" sz="3200" b="1" kern="0" dirty="0">
                <a:solidFill>
                  <a:prstClr val="white"/>
                </a:solidFill>
                <a:latin typeface="微软雅黑" pitchFamily="34" charset="-122"/>
                <a:ea typeface="微软雅黑" pitchFamily="34" charset="-122"/>
              </a:rPr>
              <a:t>多能流交易竞价策略</a:t>
            </a: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 name="矩形 3"/>
          <p:cNvSpPr/>
          <p:nvPr/>
        </p:nvSpPr>
        <p:spPr>
          <a:xfrm>
            <a:off x="-37389" y="4832497"/>
            <a:ext cx="9231084" cy="2123658"/>
          </a:xfrm>
          <a:prstGeom prst="rect">
            <a:avLst/>
          </a:prstGeom>
        </p:spPr>
        <p:txBody>
          <a:bodyPr wrap="square">
            <a:spAutoFit/>
          </a:bodyPr>
          <a:lstStyle/>
          <a:p>
            <a:r>
              <a:rPr lang="en-US" altLang="zh-CN" sz="1100" dirty="0">
                <a:solidFill>
                  <a:schemeClr val="bg2"/>
                </a:solidFill>
                <a:latin typeface="+mn-lt"/>
              </a:rPr>
              <a:t>[1] </a:t>
            </a:r>
            <a:r>
              <a:rPr lang="en-US" altLang="zh-CN" sz="1100" dirty="0" err="1">
                <a:solidFill>
                  <a:schemeClr val="bg2"/>
                </a:solidFill>
                <a:latin typeface="+mn-lt"/>
              </a:rPr>
              <a:t>Zhigang</a:t>
            </a:r>
            <a:r>
              <a:rPr lang="en-US" altLang="zh-CN" sz="1100" dirty="0">
                <a:solidFill>
                  <a:schemeClr val="bg2"/>
                </a:solidFill>
                <a:latin typeface="+mn-lt"/>
              </a:rPr>
              <a:t> Li, </a:t>
            </a:r>
            <a:r>
              <a:rPr lang="en-US" altLang="zh-CN" sz="1100" dirty="0" err="1">
                <a:solidFill>
                  <a:schemeClr val="bg2"/>
                </a:solidFill>
                <a:latin typeface="+mn-lt"/>
              </a:rPr>
              <a:t>Wenchuan</a:t>
            </a:r>
            <a:r>
              <a:rPr lang="en-US" altLang="zh-CN" sz="1100" dirty="0">
                <a:solidFill>
                  <a:schemeClr val="bg2"/>
                </a:solidFill>
                <a:latin typeface="+mn-lt"/>
              </a:rPr>
              <a:t> Wu, Mohammad </a:t>
            </a:r>
            <a:r>
              <a:rPr lang="en-US" altLang="zh-CN" sz="1100" dirty="0" err="1">
                <a:solidFill>
                  <a:schemeClr val="bg2"/>
                </a:solidFill>
                <a:latin typeface="+mn-lt"/>
              </a:rPr>
              <a:t>Shahidehpour</a:t>
            </a:r>
            <a:r>
              <a:rPr lang="en-US" altLang="zh-CN" sz="1100" dirty="0">
                <a:solidFill>
                  <a:schemeClr val="bg2"/>
                </a:solidFill>
                <a:latin typeface="+mn-lt"/>
              </a:rPr>
              <a:t>, et al. Combined Heat and Power Dispatch Considering Pipeline Energy Storage of District Heating Network[J]. IEEE Transactions on Sustainable Energy, 2016, 7(1):12-22.</a:t>
            </a:r>
          </a:p>
          <a:p>
            <a:r>
              <a:rPr lang="en-US" altLang="zh-CN" sz="1100" dirty="0">
                <a:solidFill>
                  <a:schemeClr val="bg2"/>
                </a:solidFill>
                <a:latin typeface="+mn-lt"/>
              </a:rPr>
              <a:t>[2] Chen R, Wang J, Sun H. Clearing and Pricing for Coordinated Gas and Electricity Day-ahead Markets Considering Wind Power Uncertainty[J]. 2016.</a:t>
            </a:r>
          </a:p>
          <a:p>
            <a:r>
              <a:rPr lang="en-US" altLang="zh-CN" sz="1100" dirty="0">
                <a:solidFill>
                  <a:schemeClr val="bg2"/>
                </a:solidFill>
                <a:latin typeface="+mn-lt"/>
              </a:rPr>
              <a:t>[3] M. </a:t>
            </a:r>
            <a:r>
              <a:rPr lang="en-US" altLang="zh-CN" sz="1100" dirty="0" err="1">
                <a:solidFill>
                  <a:schemeClr val="bg2"/>
                </a:solidFill>
                <a:latin typeface="+mn-lt"/>
              </a:rPr>
              <a:t>Vesterlund</a:t>
            </a:r>
            <a:r>
              <a:rPr lang="en-US" altLang="zh-CN" sz="1100" dirty="0">
                <a:solidFill>
                  <a:schemeClr val="bg2"/>
                </a:solidFill>
                <a:latin typeface="+mn-lt"/>
              </a:rPr>
              <a:t>, A. </a:t>
            </a:r>
            <a:r>
              <a:rPr lang="en-US" altLang="zh-CN" sz="1100" dirty="0" err="1">
                <a:solidFill>
                  <a:schemeClr val="bg2"/>
                </a:solidFill>
                <a:latin typeface="+mn-lt"/>
              </a:rPr>
              <a:t>Toffolo</a:t>
            </a:r>
            <a:r>
              <a:rPr lang="en-US" altLang="zh-CN" sz="1100" dirty="0">
                <a:solidFill>
                  <a:schemeClr val="bg2"/>
                </a:solidFill>
                <a:latin typeface="+mn-lt"/>
              </a:rPr>
              <a:t>. Optimization of multi-source complex district heating network, a case study. Energy, vol. 126, pp. 53–63, 2017.</a:t>
            </a:r>
          </a:p>
          <a:p>
            <a:r>
              <a:rPr lang="en-US" altLang="zh-CN" sz="1100" dirty="0">
                <a:solidFill>
                  <a:schemeClr val="bg2"/>
                </a:solidFill>
                <a:latin typeface="+mn-lt"/>
              </a:rPr>
              <a:t>[4] I. </a:t>
            </a:r>
            <a:r>
              <a:rPr lang="en-US" altLang="zh-CN" sz="1100" dirty="0" err="1">
                <a:solidFill>
                  <a:schemeClr val="bg2"/>
                </a:solidFill>
                <a:latin typeface="+mn-lt"/>
              </a:rPr>
              <a:t>utautaitB</a:t>
            </a:r>
            <a:r>
              <a:rPr lang="en-US" altLang="zh-CN" sz="1100" dirty="0">
                <a:solidFill>
                  <a:schemeClr val="bg2"/>
                </a:solidFill>
                <a:latin typeface="+mn-lt"/>
              </a:rPr>
              <a:t>, J. </a:t>
            </a:r>
            <a:r>
              <a:rPr lang="en-US" altLang="zh-CN" sz="1100" dirty="0" err="1">
                <a:solidFill>
                  <a:schemeClr val="bg2"/>
                </a:solidFill>
                <a:latin typeface="+mn-lt"/>
              </a:rPr>
              <a:t>Augutis</a:t>
            </a:r>
            <a:r>
              <a:rPr lang="en-US" altLang="zh-CN" sz="1100" dirty="0">
                <a:solidFill>
                  <a:schemeClr val="bg2"/>
                </a:solidFill>
                <a:latin typeface="+mn-lt"/>
              </a:rPr>
              <a:t>, R. </a:t>
            </a:r>
            <a:r>
              <a:rPr lang="en-US" altLang="zh-CN" sz="1100" dirty="0" err="1">
                <a:solidFill>
                  <a:schemeClr val="bg2"/>
                </a:solidFill>
                <a:latin typeface="+mn-lt"/>
              </a:rPr>
              <a:t>Kriktolaitis</a:t>
            </a:r>
            <a:r>
              <a:rPr lang="en-US" altLang="zh-CN" sz="1100" dirty="0">
                <a:solidFill>
                  <a:schemeClr val="bg2"/>
                </a:solidFill>
                <a:latin typeface="+mn-lt"/>
              </a:rPr>
              <a:t>, G. </a:t>
            </a:r>
            <a:r>
              <a:rPr lang="en-US" altLang="zh-CN" sz="1100" dirty="0" err="1">
                <a:solidFill>
                  <a:schemeClr val="bg2"/>
                </a:solidFill>
                <a:latin typeface="+mn-lt"/>
              </a:rPr>
              <a:t>Dundulis</a:t>
            </a:r>
            <a:r>
              <a:rPr lang="en-US" altLang="zh-CN" sz="1100" dirty="0">
                <a:solidFill>
                  <a:schemeClr val="bg2"/>
                </a:solidFill>
                <a:latin typeface="+mn-lt"/>
              </a:rPr>
              <a:t>, M. </a:t>
            </a:r>
            <a:r>
              <a:rPr lang="en-US" altLang="zh-CN" sz="1100" dirty="0" err="1">
                <a:solidFill>
                  <a:schemeClr val="bg2"/>
                </a:solidFill>
                <a:latin typeface="+mn-lt"/>
              </a:rPr>
              <a:t>Valin?ius</a:t>
            </a:r>
            <a:r>
              <a:rPr lang="en-US" altLang="zh-CN" sz="1100" dirty="0">
                <a:solidFill>
                  <a:schemeClr val="bg2"/>
                </a:solidFill>
                <a:latin typeface="+mn-lt"/>
              </a:rPr>
              <a:t>, and S. </a:t>
            </a:r>
            <a:r>
              <a:rPr lang="en-US" altLang="zh-CN" sz="1100" dirty="0" err="1">
                <a:solidFill>
                  <a:schemeClr val="bg2"/>
                </a:solidFill>
                <a:latin typeface="+mn-lt"/>
              </a:rPr>
              <a:t>Rimkevi?ius</a:t>
            </a:r>
            <a:r>
              <a:rPr lang="en-US" altLang="zh-CN" sz="1100" dirty="0">
                <a:solidFill>
                  <a:schemeClr val="bg2"/>
                </a:solidFill>
                <a:latin typeface="+mn-lt"/>
              </a:rPr>
              <a:t>, “Risk and reliability assessment of the district</a:t>
            </a:r>
          </a:p>
          <a:p>
            <a:pPr algn="just"/>
            <a:r>
              <a:rPr lang="en-US" altLang="zh-CN" sz="1100" dirty="0">
                <a:solidFill>
                  <a:schemeClr val="bg2"/>
                </a:solidFill>
                <a:latin typeface="+mn-lt"/>
              </a:rPr>
              <a:t>heating network: methodology with case study,” in European Safety and Reliability Conference </a:t>
            </a:r>
            <a:r>
              <a:rPr lang="en-US" altLang="zh-CN" sz="1100" dirty="0" err="1">
                <a:solidFill>
                  <a:schemeClr val="bg2"/>
                </a:solidFill>
                <a:latin typeface="+mn-lt"/>
              </a:rPr>
              <a:t>Esrel</a:t>
            </a:r>
            <a:r>
              <a:rPr lang="en-US" altLang="zh-CN" sz="1100" dirty="0">
                <a:solidFill>
                  <a:schemeClr val="bg2"/>
                </a:solidFill>
                <a:latin typeface="+mn-lt"/>
              </a:rPr>
              <a:t>, 2016.</a:t>
            </a:r>
          </a:p>
          <a:p>
            <a:pPr algn="just"/>
            <a:r>
              <a:rPr lang="en-US" altLang="zh-CN" sz="1100" dirty="0">
                <a:solidFill>
                  <a:schemeClr val="bg2"/>
                </a:solidFill>
                <a:latin typeface="+mn-lt"/>
              </a:rPr>
              <a:t>[5] H. Lund. 4th generation district heating (4GDh) : </a:t>
            </a:r>
            <a:r>
              <a:rPr lang="en-US" altLang="zh-CN" sz="1100" b="1" dirty="0">
                <a:solidFill>
                  <a:srgbClr val="C00000"/>
                </a:solidFill>
                <a:latin typeface="+mn-lt"/>
              </a:rPr>
              <a:t>Integrating smart thermal grids into future sustainable energy systems</a:t>
            </a:r>
            <a:r>
              <a:rPr lang="en-US" altLang="zh-CN" sz="1100" dirty="0">
                <a:solidFill>
                  <a:schemeClr val="bg2"/>
                </a:solidFill>
                <a:latin typeface="+mn-lt"/>
              </a:rPr>
              <a:t>, Energy, 2014, 68(4):1–11.</a:t>
            </a:r>
          </a:p>
          <a:p>
            <a:pPr algn="just"/>
            <a:r>
              <a:rPr lang="en-US" altLang="zh-CN" sz="1100" dirty="0">
                <a:solidFill>
                  <a:schemeClr val="bg2"/>
                </a:solidFill>
                <a:latin typeface="+mn-lt"/>
              </a:rPr>
              <a:t>[6] G. </a:t>
            </a:r>
            <a:r>
              <a:rPr lang="en-US" altLang="zh-CN" sz="1100" dirty="0" err="1">
                <a:solidFill>
                  <a:schemeClr val="bg2"/>
                </a:solidFill>
                <a:latin typeface="+mn-lt"/>
              </a:rPr>
              <a:t>Comodi</a:t>
            </a:r>
            <a:r>
              <a:rPr lang="en-US" altLang="zh-CN" sz="1100" dirty="0">
                <a:solidFill>
                  <a:schemeClr val="bg2"/>
                </a:solidFill>
                <a:latin typeface="+mn-lt"/>
              </a:rPr>
              <a:t>, M. Lorenzetti, D. Salvi, and A. </a:t>
            </a:r>
            <a:r>
              <a:rPr lang="en-US" altLang="zh-CN" sz="1100" dirty="0" err="1">
                <a:solidFill>
                  <a:schemeClr val="bg2"/>
                </a:solidFill>
                <a:latin typeface="+mn-lt"/>
              </a:rPr>
              <a:t>Arteconi</a:t>
            </a:r>
            <a:r>
              <a:rPr lang="en-US" altLang="zh-CN" sz="1100" dirty="0">
                <a:solidFill>
                  <a:schemeClr val="bg2"/>
                </a:solidFill>
                <a:latin typeface="+mn-lt"/>
              </a:rPr>
              <a:t>, “Criticalities of district heating in southern Europe: lesson learned from a CHP-DH in</a:t>
            </a:r>
          </a:p>
          <a:p>
            <a:pPr algn="just"/>
            <a:r>
              <a:rPr lang="en-US" altLang="zh-CN" sz="1100" dirty="0">
                <a:solidFill>
                  <a:schemeClr val="bg2"/>
                </a:solidFill>
                <a:latin typeface="+mn-lt"/>
              </a:rPr>
              <a:t>central </a:t>
            </a:r>
            <a:r>
              <a:rPr lang="en-US" altLang="zh-CN" sz="1100" dirty="0" err="1">
                <a:solidFill>
                  <a:schemeClr val="bg2"/>
                </a:solidFill>
                <a:latin typeface="+mn-lt"/>
              </a:rPr>
              <a:t>italy</a:t>
            </a:r>
            <a:r>
              <a:rPr lang="en-US" altLang="zh-CN" sz="1100" dirty="0">
                <a:solidFill>
                  <a:schemeClr val="bg2"/>
                </a:solidFill>
                <a:latin typeface="+mn-lt"/>
              </a:rPr>
              <a:t>,” Applied Thermal Engineering, 2016, 112: 649–659.</a:t>
            </a:r>
          </a:p>
          <a:p>
            <a:pPr algn="just"/>
            <a:r>
              <a:rPr lang="en-US" altLang="zh-CN" sz="1100" dirty="0">
                <a:solidFill>
                  <a:schemeClr val="bg2"/>
                </a:solidFill>
                <a:latin typeface="+mn-lt"/>
              </a:rPr>
              <a:t>[7] M. </a:t>
            </a:r>
            <a:r>
              <a:rPr lang="en-US" altLang="zh-CN" sz="1100" dirty="0" err="1">
                <a:solidFill>
                  <a:schemeClr val="bg2"/>
                </a:solidFill>
                <a:latin typeface="+mn-lt"/>
              </a:rPr>
              <a:t>Karlsson</a:t>
            </a:r>
            <a:r>
              <a:rPr lang="en-US" altLang="zh-CN" sz="1100" dirty="0">
                <a:solidFill>
                  <a:schemeClr val="bg2"/>
                </a:solidFill>
                <a:latin typeface="+mn-lt"/>
              </a:rPr>
              <a:t>. Regional energy system optimization potential for a regional heat market. Applied Energy, </a:t>
            </a:r>
            <a:r>
              <a:rPr lang="en-US" altLang="zh-CN" sz="1100" dirty="0">
                <a:solidFill>
                  <a:schemeClr val="bg2"/>
                </a:solidFill>
              </a:rPr>
              <a:t>2009,</a:t>
            </a:r>
            <a:r>
              <a:rPr lang="en-US" altLang="zh-CN" sz="1100" dirty="0">
                <a:solidFill>
                  <a:schemeClr val="bg2"/>
                </a:solidFill>
                <a:latin typeface="+mn-lt"/>
              </a:rPr>
              <a:t> 86(</a:t>
            </a:r>
            <a:r>
              <a:rPr lang="en-US" altLang="zh-CN" sz="1100" dirty="0">
                <a:solidFill>
                  <a:schemeClr val="bg2"/>
                </a:solidFill>
              </a:rPr>
              <a:t>4</a:t>
            </a:r>
            <a:r>
              <a:rPr lang="en-US" altLang="zh-CN" sz="1100" dirty="0">
                <a:solidFill>
                  <a:schemeClr val="bg2"/>
                </a:solidFill>
                <a:latin typeface="+mn-lt"/>
              </a:rPr>
              <a:t>):441–451.</a:t>
            </a:r>
          </a:p>
          <a:p>
            <a:pPr algn="just"/>
            <a:r>
              <a:rPr lang="en-US" altLang="zh-CN" sz="1100" dirty="0">
                <a:solidFill>
                  <a:schemeClr val="bg2"/>
                </a:solidFill>
                <a:latin typeface="+mn-lt"/>
              </a:rPr>
              <a:t>[8] A. Gebremedhin and B. </a:t>
            </a:r>
            <a:r>
              <a:rPr lang="en-US" altLang="zh-CN" sz="1100" dirty="0" err="1">
                <a:solidFill>
                  <a:schemeClr val="bg2"/>
                </a:solidFill>
                <a:latin typeface="+mn-lt"/>
              </a:rPr>
              <a:t>Moshfegh</a:t>
            </a:r>
            <a:r>
              <a:rPr lang="en-US" altLang="zh-CN" sz="1100" dirty="0">
                <a:solidFill>
                  <a:schemeClr val="bg2"/>
                </a:solidFill>
                <a:latin typeface="+mn-lt"/>
              </a:rPr>
              <a:t>. Modelling and optimization of district heating and industrial energy system–an approach to a locally</a:t>
            </a:r>
          </a:p>
          <a:p>
            <a:pPr algn="just"/>
            <a:r>
              <a:rPr lang="en-US" altLang="zh-CN" sz="1100" dirty="0">
                <a:solidFill>
                  <a:schemeClr val="bg2"/>
                </a:solidFill>
                <a:latin typeface="+mn-lt"/>
              </a:rPr>
              <a:t>deregulated heat market. International Journal of Energy Research, 2004, 28(5):411–422.</a:t>
            </a:r>
            <a:endParaRPr lang="zh-CN" altLang="en-US" sz="1100" dirty="0">
              <a:solidFill>
                <a:schemeClr val="bg2"/>
              </a:solidFill>
              <a:latin typeface="+mn-lt"/>
            </a:endParaRPr>
          </a:p>
        </p:txBody>
      </p:sp>
      <p:cxnSp>
        <p:nvCxnSpPr>
          <p:cNvPr id="7" name="直接连接符 6"/>
          <p:cNvCxnSpPr/>
          <p:nvPr/>
        </p:nvCxnSpPr>
        <p:spPr bwMode="auto">
          <a:xfrm>
            <a:off x="24295" y="4864775"/>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5"/>
          <p:cNvSpPr>
            <a:spLocks noChangeArrowheads="1"/>
          </p:cNvSpPr>
          <p:nvPr/>
        </p:nvSpPr>
        <p:spPr bwMode="auto">
          <a:xfrm>
            <a:off x="259689" y="783370"/>
            <a:ext cx="4490576"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多能流交易竞价策略</a:t>
            </a:r>
            <a:endParaRPr kumimoji="0" lang="en-US" altLang="zh-CN" sz="2400" b="1" dirty="0">
              <a:solidFill>
                <a:srgbClr val="002060"/>
              </a:solidFill>
              <a:latin typeface="微软雅黑" pitchFamily="34" charset="-122"/>
              <a:ea typeface="微软雅黑" pitchFamily="34" charset="-122"/>
            </a:endParaRPr>
          </a:p>
        </p:txBody>
      </p:sp>
      <p:sp>
        <p:nvSpPr>
          <p:cNvPr id="9" name="矩形 8"/>
          <p:cNvSpPr/>
          <p:nvPr/>
        </p:nvSpPr>
        <p:spPr>
          <a:xfrm>
            <a:off x="506134" y="1316873"/>
            <a:ext cx="7924893"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重点关注</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CHP</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等参与气电联合市场的</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均衡、竞价、市场出清机制</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等研究</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[1,2]</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热力市场目前尚未成熟，很少研究</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热电市场策略竞价及市场均衡</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等问题</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AA-CAES</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多能流耦合电站摒弃燃料补燃，需参与热电联合市场</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5"/>
          <p:cNvSpPr>
            <a:spLocks noChangeArrowheads="1"/>
          </p:cNvSpPr>
          <p:nvPr/>
        </p:nvSpPr>
        <p:spPr bwMode="auto">
          <a:xfrm>
            <a:off x="259689" y="2576669"/>
            <a:ext cx="4490576" cy="553998"/>
          </a:xfrm>
          <a:prstGeom prst="rect">
            <a:avLst/>
          </a:prstGeom>
          <a:noFill/>
          <a:ln w="9525">
            <a:noFill/>
            <a:miter lim="800000"/>
            <a:headEnd/>
            <a:tailEnd/>
          </a:ln>
        </p:spPr>
        <p:txBody>
          <a:bodyPr wrap="square">
            <a:spAutoFit/>
          </a:bodyPr>
          <a:lstStyle/>
          <a:p>
            <a:pPr marL="349250" lvl="1"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 集中供热管网及热力市场</a:t>
            </a:r>
            <a:endParaRPr kumimoji="0" lang="en-US" altLang="zh-CN" sz="2400" b="1" dirty="0">
              <a:solidFill>
                <a:srgbClr val="002060"/>
              </a:solidFill>
              <a:latin typeface="微软雅黑" pitchFamily="34" charset="-122"/>
              <a:ea typeface="微软雅黑" pitchFamily="34" charset="-122"/>
            </a:endParaRPr>
          </a:p>
        </p:txBody>
      </p:sp>
      <p:sp>
        <p:nvSpPr>
          <p:cNvPr id="11" name="矩形 10"/>
          <p:cNvSpPr/>
          <p:nvPr/>
        </p:nvSpPr>
        <p:spPr>
          <a:xfrm>
            <a:off x="506134" y="3039198"/>
            <a:ext cx="857854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热网由</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单热源辐射状</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逐步向</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多热源环状热网</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发展</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[3,4]</a:t>
            </a:r>
          </a:p>
          <a:p>
            <a:pPr marL="285750" indent="-285750">
              <a:lnSpc>
                <a:spcPct val="15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可再生电力热源</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等逐步受重视，热网发展借鉴电网模式</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[5]</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代热网存在较大热功率损失 </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7.6%-27.8%</a:t>
            </a:r>
            <a:r>
              <a:rPr lang="en-US" altLang="zh-CN" b="1" kern="100" baseline="30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，热价未合理考虑热功率损失</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热力市场尚未健全，热力市场发展开始借鉴电力市场发展模式</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[5,7,8]</a:t>
            </a:r>
          </a:p>
        </p:txBody>
      </p:sp>
    </p:spTree>
    <p:custDataLst>
      <p:tags r:id="rId1"/>
    </p:custDataLst>
    <p:extLst>
      <p:ext uri="{BB962C8B-B14F-4D97-AF65-F5344CB8AC3E}">
        <p14:creationId xmlns:p14="http://schemas.microsoft.com/office/powerpoint/2010/main" val="3346543121"/>
      </p:ext>
    </p:extLst>
  </p:cSld>
  <p:clrMapOvr>
    <a:masterClrMapping/>
  </p:clrMapOvr>
  <mc:AlternateContent xmlns:mc="http://schemas.openxmlformats.org/markup-compatibility/2006" xmlns:p14="http://schemas.microsoft.com/office/powerpoint/2010/main">
    <mc:Choice Requires="p14">
      <p:transition p14:dur="200" advClick="0" advTm="67259">
        <p:fade/>
      </p:transition>
    </mc:Choice>
    <mc:Fallback xmlns="">
      <p:transition advClick="0" advTm="6725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18" name="Rectangle 2"/>
          <p:cNvSpPr>
            <a:spLocks noGrp="1" noChangeArrowheads="1"/>
          </p:cNvSpPr>
          <p:nvPr>
            <p:ph type="title"/>
          </p:nvPr>
        </p:nvSpPr>
        <p:spPr/>
        <p:txBody>
          <a:bodyPr/>
          <a:lstStyle/>
          <a:p>
            <a:pPr algn="l" eaLnBrk="1" hangingPunct="1"/>
            <a:r>
              <a:rPr lang="zh-CN" altLang="en-US" sz="3200" dirty="0"/>
              <a:t>二、研究现状与发展动态</a:t>
            </a:r>
          </a:p>
        </p:txBody>
      </p:sp>
      <p:grpSp>
        <p:nvGrpSpPr>
          <p:cNvPr id="2" name="组合 16"/>
          <p:cNvGrpSpPr/>
          <p:nvPr/>
        </p:nvGrpSpPr>
        <p:grpSpPr>
          <a:xfrm>
            <a:off x="754744" y="2888334"/>
            <a:ext cx="7561942" cy="756000"/>
            <a:chOff x="754744" y="2888334"/>
            <a:chExt cx="7561942"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5" name="圆角矩形 24"/>
            <p:cNvSpPr/>
            <p:nvPr/>
          </p:nvSpPr>
          <p:spPr bwMode="auto">
            <a:xfrm>
              <a:off x="1117607" y="2926665"/>
              <a:ext cx="6879769"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algn="ctr">
                <a:lnSpc>
                  <a:spcPct val="120000"/>
                </a:lnSpc>
                <a:spcBef>
                  <a:spcPct val="50000"/>
                </a:spcBef>
              </a:pPr>
              <a:r>
                <a:rPr kumimoji="0" lang="zh-CN" altLang="en-US" sz="2800" b="1" dirty="0">
                  <a:latin typeface="微软雅黑" pitchFamily="34" charset="-122"/>
                  <a:ea typeface="微软雅黑" pitchFamily="34" charset="-122"/>
                </a:rPr>
                <a:t>综合能源系统运行优化相关理论</a:t>
              </a:r>
            </a:p>
          </p:txBody>
        </p:sp>
      </p:grpSp>
      <p:grpSp>
        <p:nvGrpSpPr>
          <p:cNvPr id="3" name="组合 12"/>
          <p:cNvGrpSpPr/>
          <p:nvPr/>
        </p:nvGrpSpPr>
        <p:grpSpPr>
          <a:xfrm>
            <a:off x="1640848" y="1143000"/>
            <a:ext cx="5335816" cy="2182142"/>
            <a:chOff x="1959428" y="1015999"/>
            <a:chExt cx="4847771" cy="2182142"/>
          </a:xfrm>
        </p:grpSpPr>
        <p:sp>
          <p:nvSpPr>
            <p:cNvPr id="44035" name="圆角矩形 23"/>
            <p:cNvSpPr>
              <a:spLocks noChangeArrowheads="1"/>
            </p:cNvSpPr>
            <p:nvPr/>
          </p:nvSpPr>
          <p:spPr bwMode="auto">
            <a:xfrm>
              <a:off x="1959428" y="1246183"/>
              <a:ext cx="4847771" cy="1951958"/>
            </a:xfrm>
            <a:prstGeom prst="roundRect">
              <a:avLst>
                <a:gd name="adj" fmla="val 11829"/>
              </a:avLst>
            </a:prstGeom>
            <a:noFill/>
            <a:ln w="9525">
              <a:noFill/>
              <a:round/>
              <a:headEnd/>
              <a:tailEnd/>
            </a:ln>
          </p:spPr>
          <p:txBody>
            <a:bodyPr wrap="square">
              <a:spAutoFit/>
            </a:bodyPr>
            <a:lstStyle/>
            <a:p>
              <a:pPr algn="ctr">
                <a:lnSpc>
                  <a:spcPct val="120000"/>
                </a:lnSpc>
                <a:spcBef>
                  <a:spcPct val="50000"/>
                </a:spcBef>
              </a:pPr>
              <a:r>
                <a:rPr kumimoji="0" lang="zh-CN" altLang="en-US" sz="4000" b="1" dirty="0">
                  <a:solidFill>
                    <a:srgbClr val="92D050"/>
                  </a:solidFill>
                  <a:latin typeface="微软雅黑" pitchFamily="34" charset="-122"/>
                  <a:ea typeface="微软雅黑" pitchFamily="34" charset="-122"/>
                </a:rPr>
                <a:t>          现状与动态 </a:t>
              </a:r>
              <a:r>
                <a:rPr kumimoji="0" lang="en-US" altLang="zh-CN" sz="5400" b="1" dirty="0">
                  <a:solidFill>
                    <a:srgbClr val="92D050"/>
                  </a:solidFill>
                  <a:latin typeface="微软雅黑" pitchFamily="34" charset="-122"/>
                  <a:ea typeface="微软雅黑" pitchFamily="34" charset="-122"/>
                </a:rPr>
                <a:t>4</a:t>
              </a:r>
              <a:endParaRPr kumimoji="0" lang="zh-CN" altLang="en-US" sz="4000" b="1" dirty="0">
                <a:solidFill>
                  <a:srgbClr val="92D050"/>
                </a:solidFill>
                <a:latin typeface="微软雅黑" pitchFamily="34" charset="-122"/>
                <a:ea typeface="微软雅黑" pitchFamily="34" charset="-122"/>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graphicFrame>
        <p:nvGraphicFramePr>
          <p:cNvPr id="11" name="表格 10"/>
          <p:cNvGraphicFramePr>
            <a:graphicFrameLocks noGrp="1"/>
          </p:cNvGraphicFramePr>
          <p:nvPr>
            <p:extLst>
              <p:ext uri="{D42A27DB-BD31-4B8C-83A1-F6EECF244321}">
                <p14:modId xmlns:p14="http://schemas.microsoft.com/office/powerpoint/2010/main" val="3121952991"/>
              </p:ext>
            </p:extLst>
          </p:nvPr>
        </p:nvGraphicFramePr>
        <p:xfrm>
          <a:off x="735657" y="3714093"/>
          <a:ext cx="7590968" cy="1761207"/>
        </p:xfrm>
        <a:graphic>
          <a:graphicData uri="http://schemas.openxmlformats.org/drawingml/2006/table">
            <a:tbl>
              <a:tblPr firstRow="1" bandRow="1">
                <a:tableStyleId>{5C22544A-7EE6-4342-B048-85BDC9FD1C3A}</a:tableStyleId>
              </a:tblPr>
              <a:tblGrid>
                <a:gridCol w="1042343">
                  <a:extLst>
                    <a:ext uri="{9D8B030D-6E8A-4147-A177-3AD203B41FA5}">
                      <a16:colId xmlns:a16="http://schemas.microsoft.com/office/drawing/2014/main" val="20000"/>
                    </a:ext>
                  </a:extLst>
                </a:gridCol>
                <a:gridCol w="6548625">
                  <a:extLst>
                    <a:ext uri="{9D8B030D-6E8A-4147-A177-3AD203B41FA5}">
                      <a16:colId xmlns:a16="http://schemas.microsoft.com/office/drawing/2014/main" val="20001"/>
                    </a:ext>
                  </a:extLst>
                </a:gridCol>
              </a:tblGrid>
              <a:tr h="626905">
                <a:tc>
                  <a:txBody>
                    <a:bodyPr/>
                    <a:lstStyle/>
                    <a:p>
                      <a:pPr algn="ctr"/>
                      <a:endParaRPr lang="zh-CN" altLang="en-US"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kern="1200" noProof="0" dirty="0">
                          <a:solidFill>
                            <a:schemeClr val="bg2">
                              <a:lumMod val="85000"/>
                              <a:lumOff val="15000"/>
                            </a:schemeClr>
                          </a:solidFill>
                          <a:latin typeface="微软雅黑" pitchFamily="34" charset="-122"/>
                          <a:ea typeface="微软雅黑" pitchFamily="34" charset="-122"/>
                          <a:cs typeface="+mn-cs"/>
                        </a:rPr>
                        <a:t>风光不确定性建模与优化理论</a:t>
                      </a:r>
                      <a:endParaRPr kumimoji="0" lang="zh-CN" altLang="en-US" sz="1800" b="0" i="0" u="none" strike="noStrike" kern="1200" cap="none" spc="0" normalizeH="0" baseline="0" noProof="0" dirty="0">
                        <a:ln>
                          <a:noFill/>
                        </a:ln>
                        <a:solidFill>
                          <a:schemeClr val="bg2">
                            <a:lumMod val="85000"/>
                            <a:lumOff val="15000"/>
                          </a:schemeClr>
                        </a:solidFill>
                        <a:effectLst/>
                        <a:uLnTx/>
                        <a:uFillTx/>
                        <a:latin typeface="微软雅黑" pitchFamily="34" charset="-122"/>
                        <a:ea typeface="微软雅黑" pitchFamily="34" charset="-122"/>
                        <a:cs typeface="+mn-cs"/>
                      </a:endParaRP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567151">
                <a:tc>
                  <a:txBody>
                    <a:bodyPr/>
                    <a:lstStyle/>
                    <a:p>
                      <a:pPr algn="ctr">
                        <a:lnSpc>
                          <a:spcPct val="120000"/>
                        </a:lnSpc>
                      </a:pPr>
                      <a:endParaRPr lang="zh-CN" altLang="en-US" dirty="0">
                        <a:solidFill>
                          <a:srgbClr val="C00000"/>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dirty="0">
                          <a:solidFill>
                            <a:schemeClr val="bg2">
                              <a:lumMod val="85000"/>
                              <a:lumOff val="15000"/>
                            </a:schemeClr>
                          </a:solidFill>
                          <a:latin typeface="微软雅黑" pitchFamily="34" charset="-122"/>
                          <a:ea typeface="微软雅黑" pitchFamily="34" charset="-122"/>
                        </a:rPr>
                        <a:t>能量枢纽 </a:t>
                      </a:r>
                      <a:r>
                        <a:rPr kumimoji="0" lang="en-US" altLang="zh-CN" sz="2400" b="0" dirty="0">
                          <a:solidFill>
                            <a:schemeClr val="bg2">
                              <a:lumMod val="85000"/>
                              <a:lumOff val="15000"/>
                            </a:schemeClr>
                          </a:solidFill>
                          <a:latin typeface="微软雅黑" pitchFamily="34" charset="-122"/>
                          <a:ea typeface="微软雅黑" pitchFamily="34" charset="-122"/>
                        </a:rPr>
                        <a:t>(Energy Hub) </a:t>
                      </a:r>
                      <a:r>
                        <a:rPr kumimoji="0" lang="zh-CN" altLang="en-US" sz="2400" b="0" dirty="0">
                          <a:solidFill>
                            <a:schemeClr val="bg2">
                              <a:lumMod val="85000"/>
                              <a:lumOff val="15000"/>
                            </a:schemeClr>
                          </a:solidFill>
                          <a:latin typeface="微软雅黑" pitchFamily="34" charset="-122"/>
                          <a:ea typeface="微软雅黑" pitchFamily="34" charset="-122"/>
                        </a:rPr>
                        <a:t>理论</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r h="567151">
                <a:tc>
                  <a:txBody>
                    <a:bodyPr/>
                    <a:lstStyle/>
                    <a:p>
                      <a:pPr algn="ctr">
                        <a:lnSpc>
                          <a:spcPct val="120000"/>
                        </a:lnSpc>
                      </a:pPr>
                      <a:endParaRPr lang="zh-CN" altLang="en-US"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kern="1200" dirty="0">
                          <a:solidFill>
                            <a:schemeClr val="bg2">
                              <a:lumMod val="85000"/>
                              <a:lumOff val="15000"/>
                            </a:schemeClr>
                          </a:solidFill>
                          <a:latin typeface="微软雅黑" pitchFamily="34" charset="-122"/>
                          <a:ea typeface="微软雅黑" pitchFamily="34" charset="-122"/>
                          <a:cs typeface="+mn-cs"/>
                        </a:rPr>
                        <a:t>综合能源系统综合最优潮流 </a:t>
                      </a:r>
                      <a:r>
                        <a:rPr kumimoji="0" lang="en-US" altLang="zh-CN" sz="2400" b="0" kern="1200" dirty="0">
                          <a:solidFill>
                            <a:schemeClr val="bg2">
                              <a:lumMod val="85000"/>
                              <a:lumOff val="15000"/>
                            </a:schemeClr>
                          </a:solidFill>
                          <a:latin typeface="微软雅黑" pitchFamily="34" charset="-122"/>
                          <a:ea typeface="微软雅黑" pitchFamily="34" charset="-122"/>
                          <a:cs typeface="+mn-cs"/>
                        </a:rPr>
                        <a:t>(IOPF)</a:t>
                      </a:r>
                      <a:endParaRPr kumimoji="0" lang="zh-CN" altLang="en-US" sz="2400" b="0" kern="1200" noProof="0" dirty="0">
                        <a:solidFill>
                          <a:schemeClr val="bg2">
                            <a:lumMod val="85000"/>
                            <a:lumOff val="15000"/>
                          </a:schemeClr>
                        </a:solidFill>
                        <a:latin typeface="微软雅黑" pitchFamily="34" charset="-122"/>
                        <a:ea typeface="微软雅黑" pitchFamily="34" charset="-122"/>
                        <a:cs typeface="+mn-cs"/>
                      </a:endParaRP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995" y="3838322"/>
            <a:ext cx="473165" cy="473165"/>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994" y="4435716"/>
            <a:ext cx="473165" cy="47316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993" y="4992391"/>
            <a:ext cx="473165" cy="4731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00" advClick="0" advTm="6896">
        <p:fade/>
      </p:transition>
    </mc:Choice>
    <mc:Fallback xmlns="">
      <p:transition advClick="0" advTm="689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defRPr/>
            </a:pPr>
            <a:endParaRPr lang="zh-CN" altLang="en-US" sz="2400" b="1">
              <a:solidFill>
                <a:srgbClr val="FFFF66"/>
              </a:solidFill>
              <a:latin typeface="Garamond" panose="02020404030301010803" pitchFamily="18" charset="0"/>
            </a:endParaRPr>
          </a:p>
        </p:txBody>
      </p:sp>
      <p:sp>
        <p:nvSpPr>
          <p:cNvPr id="126" name="Rectangle 2"/>
          <p:cNvSpPr txBox="1">
            <a:spLocks noChangeArrowheads="1"/>
          </p:cNvSpPr>
          <p:nvPr/>
        </p:nvSpPr>
        <p:spPr bwMode="auto">
          <a:xfrm>
            <a:off x="147386" y="101181"/>
            <a:ext cx="912495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a:defRPr/>
            </a:pPr>
            <a:r>
              <a:rPr lang="en-US" altLang="zh-CN" sz="3200" b="1" kern="0" dirty="0">
                <a:solidFill>
                  <a:prstClr val="white"/>
                </a:solidFill>
                <a:latin typeface="微软雅黑" pitchFamily="34" charset="-122"/>
                <a:ea typeface="微软雅黑" pitchFamily="34" charset="-122"/>
              </a:rPr>
              <a:t> 2.4.1 </a:t>
            </a:r>
            <a:r>
              <a:rPr lang="zh-CN" altLang="en-US" sz="3200" b="1" kern="0" dirty="0">
                <a:solidFill>
                  <a:prstClr val="white"/>
                </a:solidFill>
                <a:latin typeface="微软雅黑" pitchFamily="34" charset="-122"/>
                <a:ea typeface="微软雅黑" pitchFamily="34" charset="-122"/>
              </a:rPr>
              <a:t>风光不确定性建模与优化理论</a:t>
            </a:r>
          </a:p>
        </p:txBody>
      </p:sp>
      <p:sp>
        <p:nvSpPr>
          <p:cNvPr id="5" name="矩形 4"/>
          <p:cNvSpPr/>
          <p:nvPr/>
        </p:nvSpPr>
        <p:spPr>
          <a:xfrm>
            <a:off x="0" y="4708398"/>
            <a:ext cx="9231084" cy="2123658"/>
          </a:xfrm>
          <a:prstGeom prst="rect">
            <a:avLst/>
          </a:prstGeom>
        </p:spPr>
        <p:txBody>
          <a:bodyPr wrap="square">
            <a:spAutoFit/>
          </a:bodyPr>
          <a:lstStyle/>
          <a:p>
            <a:r>
              <a:rPr lang="en-US" altLang="zh-CN" sz="1100" dirty="0">
                <a:solidFill>
                  <a:schemeClr val="bg2"/>
                </a:solidFill>
                <a:latin typeface="+mn-lt"/>
              </a:rPr>
              <a:t>[1 ]Tuohy A, et al. Unit commitment for systems with significant wind penetration. IEEE Transactions on Power Systems, 2009, 24(2): 592–601.</a:t>
            </a:r>
          </a:p>
          <a:p>
            <a:r>
              <a:rPr lang="en-US" altLang="zh-CN" sz="1100" dirty="0">
                <a:solidFill>
                  <a:schemeClr val="bg2"/>
                </a:solidFill>
                <a:latin typeface="+mn-lt"/>
              </a:rPr>
              <a:t>[2] </a:t>
            </a:r>
            <a:r>
              <a:rPr lang="en-US" altLang="zh-CN" sz="1100" dirty="0" err="1">
                <a:solidFill>
                  <a:schemeClr val="bg2"/>
                </a:solidFill>
                <a:latin typeface="+mn-lt"/>
              </a:rPr>
              <a:t>Ozturk</a:t>
            </a:r>
            <a:r>
              <a:rPr lang="en-US" altLang="zh-CN" sz="1100" dirty="0">
                <a:solidFill>
                  <a:schemeClr val="bg2"/>
                </a:solidFill>
                <a:latin typeface="+mn-lt"/>
              </a:rPr>
              <a:t> U </a:t>
            </a:r>
            <a:r>
              <a:rPr lang="en-US" altLang="zh-CN" sz="1100" dirty="0" err="1">
                <a:solidFill>
                  <a:schemeClr val="bg2"/>
                </a:solidFill>
                <a:latin typeface="+mn-lt"/>
              </a:rPr>
              <a:t>Azumdar</a:t>
            </a:r>
            <a:r>
              <a:rPr lang="en-US" altLang="zh-CN" sz="1100" dirty="0">
                <a:solidFill>
                  <a:schemeClr val="bg2"/>
                </a:solidFill>
                <a:latin typeface="+mn-lt"/>
              </a:rPr>
              <a:t> M, Norman B A. A solution to the stochastic unit commitment problem using chance constrained programming. IEEE Transactions on Power Systems, 2004, 19(3): 1589–1598.</a:t>
            </a:r>
          </a:p>
          <a:p>
            <a:r>
              <a:rPr lang="en-US" altLang="zh-CN" sz="1100" dirty="0">
                <a:solidFill>
                  <a:schemeClr val="bg2"/>
                </a:solidFill>
                <a:latin typeface="+mn-lt"/>
              </a:rPr>
              <a:t>[3] Jiang R W, Wang J H. Robust unit commitment with wind power and pumped storage hydro. IEEE Transactions on Power Systems, 27(2): 800 - 810.</a:t>
            </a:r>
          </a:p>
          <a:p>
            <a:r>
              <a:rPr lang="en-US" altLang="zh-CN" sz="1100" dirty="0">
                <a:solidFill>
                  <a:schemeClr val="bg2"/>
                </a:solidFill>
                <a:latin typeface="+mn-lt"/>
              </a:rPr>
              <a:t>[4] Bertsimas D. Adaptive robust optimization for the security constrained unit commitment problem, IEEE Transactions on Power Systems, 2013, 28(1): 52 – 63.</a:t>
            </a:r>
          </a:p>
          <a:p>
            <a:r>
              <a:rPr lang="en-US" altLang="zh-CN" sz="1100" dirty="0">
                <a:solidFill>
                  <a:schemeClr val="bg2"/>
                </a:solidFill>
                <a:latin typeface="+mn-lt"/>
              </a:rPr>
              <a:t>[5] </a:t>
            </a:r>
            <a:r>
              <a:rPr lang="en-US" altLang="zh-CN" sz="1100" dirty="0" err="1">
                <a:solidFill>
                  <a:schemeClr val="bg2"/>
                </a:solidFill>
                <a:latin typeface="+mn-lt"/>
              </a:rPr>
              <a:t>Delage</a:t>
            </a:r>
            <a:r>
              <a:rPr lang="en-US" altLang="zh-CN" sz="1100" dirty="0">
                <a:solidFill>
                  <a:schemeClr val="bg2"/>
                </a:solidFill>
                <a:latin typeface="+mn-lt"/>
              </a:rPr>
              <a:t> E, Ye Y. </a:t>
            </a:r>
            <a:r>
              <a:rPr lang="en-US" altLang="zh-CN" sz="1100" dirty="0" err="1">
                <a:solidFill>
                  <a:schemeClr val="bg2"/>
                </a:solidFill>
                <a:latin typeface="+mn-lt"/>
              </a:rPr>
              <a:t>Distributionally</a:t>
            </a:r>
            <a:r>
              <a:rPr lang="en-US" altLang="zh-CN" sz="1100" dirty="0">
                <a:solidFill>
                  <a:schemeClr val="bg2"/>
                </a:solidFill>
                <a:latin typeface="+mn-lt"/>
              </a:rPr>
              <a:t> Robust Optimization Under Moment Uncertainty with Application to Data-Driven Problems. Operations Research, 2010, 58(3):595-612.</a:t>
            </a:r>
          </a:p>
          <a:p>
            <a:r>
              <a:rPr lang="en-US" altLang="zh-CN" sz="1100" dirty="0">
                <a:solidFill>
                  <a:schemeClr val="bg2"/>
                </a:solidFill>
                <a:latin typeface="+mn-lt"/>
              </a:rPr>
              <a:t>[6] Bertsimas D, </a:t>
            </a:r>
            <a:r>
              <a:rPr lang="en-US" altLang="zh-CN" sz="1100" dirty="0" err="1">
                <a:solidFill>
                  <a:schemeClr val="bg2"/>
                </a:solidFill>
                <a:latin typeface="+mn-lt"/>
              </a:rPr>
              <a:t>Teo</a:t>
            </a:r>
            <a:r>
              <a:rPr lang="en-US" altLang="zh-CN" sz="1100" dirty="0">
                <a:solidFill>
                  <a:schemeClr val="bg2"/>
                </a:solidFill>
                <a:latin typeface="+mn-lt"/>
              </a:rPr>
              <a:t> C P. Models for Minimax Stochastic Linear Optimization Problems with Risk Aversion. Mathematics of Operations Research, 2010, 35(3):580-602.</a:t>
            </a:r>
          </a:p>
          <a:p>
            <a:r>
              <a:rPr lang="en-US" altLang="zh-CN" sz="1100" dirty="0">
                <a:solidFill>
                  <a:schemeClr val="bg2"/>
                </a:solidFill>
                <a:latin typeface="+mn-lt"/>
              </a:rPr>
              <a:t>[7] </a:t>
            </a:r>
            <a:r>
              <a:rPr lang="en-US" altLang="zh-CN" sz="1100" dirty="0" err="1">
                <a:solidFill>
                  <a:schemeClr val="bg2"/>
                </a:solidFill>
                <a:latin typeface="+mn-lt"/>
              </a:rPr>
              <a:t>Zymler</a:t>
            </a:r>
            <a:r>
              <a:rPr lang="en-US" altLang="zh-CN" sz="1100" dirty="0">
                <a:solidFill>
                  <a:schemeClr val="bg2"/>
                </a:solidFill>
                <a:latin typeface="+mn-lt"/>
              </a:rPr>
              <a:t> S, Kuhn D, </a:t>
            </a:r>
            <a:r>
              <a:rPr lang="en-US" altLang="zh-CN" sz="1100" dirty="0" err="1">
                <a:solidFill>
                  <a:schemeClr val="bg2"/>
                </a:solidFill>
                <a:latin typeface="+mn-lt"/>
              </a:rPr>
              <a:t>Rustem</a:t>
            </a:r>
            <a:r>
              <a:rPr lang="en-US" altLang="zh-CN" sz="1100" dirty="0">
                <a:solidFill>
                  <a:schemeClr val="bg2"/>
                </a:solidFill>
                <a:latin typeface="+mn-lt"/>
              </a:rPr>
              <a:t> B. </a:t>
            </a:r>
            <a:r>
              <a:rPr lang="en-US" altLang="zh-CN" sz="1100" dirty="0" err="1">
                <a:solidFill>
                  <a:schemeClr val="bg2"/>
                </a:solidFill>
                <a:latin typeface="+mn-lt"/>
              </a:rPr>
              <a:t>Distributionally</a:t>
            </a:r>
            <a:r>
              <a:rPr lang="en-US" altLang="zh-CN" sz="1100" dirty="0">
                <a:solidFill>
                  <a:schemeClr val="bg2"/>
                </a:solidFill>
                <a:latin typeface="+mn-lt"/>
              </a:rPr>
              <a:t> robust joint chance constraints with second-order moment information[J]. Mathematical Programming, 2013, 137(1-2):167-198.</a:t>
            </a:r>
          </a:p>
          <a:p>
            <a:r>
              <a:rPr lang="en-US" altLang="zh-CN" sz="1100" dirty="0">
                <a:solidFill>
                  <a:schemeClr val="bg2"/>
                </a:solidFill>
                <a:latin typeface="+mn-lt"/>
              </a:rPr>
              <a:t>[8] </a:t>
            </a:r>
            <a:r>
              <a:rPr lang="zh-CN" altLang="en-US" sz="1100" dirty="0">
                <a:solidFill>
                  <a:schemeClr val="bg2"/>
                </a:solidFill>
                <a:latin typeface="+mn-lt"/>
              </a:rPr>
              <a:t>任军</a:t>
            </a:r>
            <a:r>
              <a:rPr lang="en-US" altLang="zh-CN" sz="1100" dirty="0">
                <a:solidFill>
                  <a:schemeClr val="bg2"/>
                </a:solidFill>
                <a:latin typeface="+mn-lt"/>
              </a:rPr>
              <a:t>, </a:t>
            </a:r>
            <a:r>
              <a:rPr lang="zh-CN" altLang="en-US" sz="1100" dirty="0">
                <a:solidFill>
                  <a:schemeClr val="bg2"/>
                </a:solidFill>
                <a:latin typeface="+mn-lt"/>
              </a:rPr>
              <a:t>闵雄帮</a:t>
            </a:r>
            <a:r>
              <a:rPr lang="en-US" altLang="zh-CN" sz="1100" dirty="0">
                <a:solidFill>
                  <a:schemeClr val="bg2"/>
                </a:solidFill>
                <a:latin typeface="+mn-lt"/>
              </a:rPr>
              <a:t>, </a:t>
            </a:r>
            <a:r>
              <a:rPr lang="zh-CN" altLang="en-US" sz="1100" dirty="0">
                <a:solidFill>
                  <a:schemeClr val="bg2"/>
                </a:solidFill>
                <a:latin typeface="+mn-lt"/>
              </a:rPr>
              <a:t>童小娇</a:t>
            </a:r>
            <a:r>
              <a:rPr lang="en-US" altLang="zh-CN" sz="1100" dirty="0">
                <a:solidFill>
                  <a:schemeClr val="bg2"/>
                </a:solidFill>
                <a:latin typeface="+mn-lt"/>
              </a:rPr>
              <a:t>,</a:t>
            </a:r>
            <a:r>
              <a:rPr lang="zh-CN" altLang="en-US" sz="1100" dirty="0">
                <a:solidFill>
                  <a:schemeClr val="bg2"/>
                </a:solidFill>
                <a:latin typeface="+mn-lt"/>
              </a:rPr>
              <a:t>等</a:t>
            </a:r>
            <a:r>
              <a:rPr lang="en-US" altLang="zh-CN" sz="1100" dirty="0">
                <a:solidFill>
                  <a:schemeClr val="bg2"/>
                </a:solidFill>
                <a:latin typeface="+mn-lt"/>
              </a:rPr>
              <a:t>. </a:t>
            </a:r>
            <a:r>
              <a:rPr lang="zh-CN" altLang="en-US" sz="1100" dirty="0">
                <a:solidFill>
                  <a:schemeClr val="bg2"/>
                </a:solidFill>
                <a:latin typeface="+mn-lt"/>
              </a:rPr>
              <a:t>电力环保经济调度矩不确定分布鲁棒优化方法</a:t>
            </a:r>
            <a:r>
              <a:rPr lang="en-US" altLang="zh-CN" sz="1100" dirty="0">
                <a:solidFill>
                  <a:schemeClr val="bg2"/>
                </a:solidFill>
                <a:latin typeface="+mn-lt"/>
              </a:rPr>
              <a:t>[J]. </a:t>
            </a:r>
            <a:r>
              <a:rPr lang="zh-CN" altLang="en-US" sz="1100" dirty="0">
                <a:solidFill>
                  <a:schemeClr val="bg2"/>
                </a:solidFill>
                <a:latin typeface="+mn-lt"/>
              </a:rPr>
              <a:t>中国电机工程学报</a:t>
            </a:r>
            <a:r>
              <a:rPr lang="en-US" altLang="zh-CN" sz="1100" dirty="0">
                <a:solidFill>
                  <a:schemeClr val="bg2"/>
                </a:solidFill>
                <a:latin typeface="+mn-lt"/>
              </a:rPr>
              <a:t>, 2015, 35(13):3248-3256.</a:t>
            </a:r>
            <a:endParaRPr lang="zh-CN" altLang="en-US" sz="1100" dirty="0">
              <a:solidFill>
                <a:schemeClr val="bg2"/>
              </a:solidFill>
              <a:latin typeface="+mn-lt"/>
            </a:endParaRPr>
          </a:p>
        </p:txBody>
      </p:sp>
      <p:cxnSp>
        <p:nvCxnSpPr>
          <p:cNvPr id="6" name="直接连接符 5"/>
          <p:cNvCxnSpPr/>
          <p:nvPr/>
        </p:nvCxnSpPr>
        <p:spPr bwMode="auto">
          <a:xfrm>
            <a:off x="24295" y="4730955"/>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圆角矩形 38"/>
          <p:cNvSpPr>
            <a:spLocks noChangeArrowheads="1"/>
          </p:cNvSpPr>
          <p:nvPr/>
        </p:nvSpPr>
        <p:spPr bwMode="auto">
          <a:xfrm>
            <a:off x="277116" y="794382"/>
            <a:ext cx="8305200" cy="546455"/>
          </a:xfrm>
          <a:prstGeom prst="roundRect">
            <a:avLst>
              <a:gd name="adj" fmla="val 11829"/>
            </a:avLst>
          </a:prstGeom>
          <a:noFill/>
          <a:ln w="9525">
            <a:noFill/>
            <a:round/>
            <a:headEnd/>
            <a:tailEnd/>
          </a:ln>
        </p:spPr>
        <p:txBody>
          <a:bodyPr>
            <a:spAutoFit/>
          </a:bodyPr>
          <a:lstStyle/>
          <a:p>
            <a:pPr marL="342900" marR="0" lvl="0" indent="-342900" algn="just" defTabSz="914400" rtl="0" eaLnBrk="1" fontAlgn="base" latinLnBrk="0" hangingPunct="1">
              <a:lnSpc>
                <a:spcPct val="125000"/>
              </a:lnSpc>
              <a:spcBef>
                <a:spcPct val="50000"/>
              </a:spcBef>
              <a:spcAft>
                <a:spcPct val="0"/>
              </a:spcAft>
              <a:buClrTx/>
              <a:buSzTx/>
              <a:buFont typeface="Wingdings" panose="05000000000000000000" pitchFamily="2" charset="2"/>
              <a:buChar char="p"/>
              <a:tabLst/>
              <a:defRPr/>
            </a:pPr>
            <a:r>
              <a:rPr kumimoji="0" lang="en-US" altLang="zh-CN" sz="2400" b="1" i="0" u="none" strike="noStrike" kern="1200" cap="none" spc="0" normalizeH="0" noProof="0" dirty="0">
                <a:ln>
                  <a:noFill/>
                </a:ln>
                <a:solidFill>
                  <a:srgbClr val="002060"/>
                </a:solidFill>
                <a:effectLst/>
                <a:uLnTx/>
                <a:uFillTx/>
                <a:latin typeface="微软雅黑" pitchFamily="34" charset="-122"/>
                <a:ea typeface="微软雅黑" pitchFamily="34" charset="-122"/>
              </a:rPr>
              <a:t> </a:t>
            </a:r>
            <a:r>
              <a:rPr kumimoji="0" lang="zh-CN" altLang="en-US" sz="2400" b="1" i="0" u="none" strike="noStrike" kern="1200" cap="none" spc="0" normalizeH="0" noProof="0" dirty="0">
                <a:ln>
                  <a:noFill/>
                </a:ln>
                <a:solidFill>
                  <a:srgbClr val="002060"/>
                </a:solidFill>
                <a:effectLst/>
                <a:uLnTx/>
                <a:uFillTx/>
                <a:latin typeface="微软雅黑" pitchFamily="34" charset="-122"/>
                <a:ea typeface="微软雅黑" pitchFamily="34" charset="-122"/>
              </a:rPr>
              <a:t>风光不确定性建模与优化理论</a:t>
            </a:r>
            <a:endParaRPr kumimoji="0" lang="zh-CN" altLang="en-US"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endParaRPr>
          </a:p>
        </p:txBody>
      </p:sp>
      <p:sp>
        <p:nvSpPr>
          <p:cNvPr id="8" name="矩形 7"/>
          <p:cNvSpPr/>
          <p:nvPr/>
        </p:nvSpPr>
        <p:spPr>
          <a:xfrm>
            <a:off x="309539" y="1292078"/>
            <a:ext cx="8524922"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采用随机优化和鲁棒优化应对风光出力不确定性（</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风光出力不确定性刻画</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随机优化</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采用</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机会约束模型或生成场景</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来描述不确定性</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[1,2]</a:t>
            </a:r>
          </a:p>
          <a:p>
            <a:pPr marL="285750" indent="-285750">
              <a:lnSpc>
                <a:spcPct val="15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鲁棒优化</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采用</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不确定集合</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来描述随机变量</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[3,4]</a:t>
            </a: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精确风电概率分布难以获取，不确定集合比概率分布易得但忽视了分布特性</a:t>
            </a:r>
            <a:endPar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鲁棒策略保守性依赖于不确定集合选择，不确定集合选择具有较强主观性</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分布鲁棒优化</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通过不确定概率分布函数来描述不确定性，其统计信息与实际获取的数据相一致</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[5,6,7]</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矩不确定分布鲁棒优化</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主要考虑随机变量的期望及协方差矩阵两个重要矩</a:t>
            </a:r>
            <a:r>
              <a:rPr lang="en-US" altLang="zh-CN" b="1" kern="100" baseline="300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[8]</a:t>
            </a:r>
          </a:p>
        </p:txBody>
      </p:sp>
    </p:spTree>
    <p:custDataLst>
      <p:tags r:id="rId1"/>
    </p:custDataLst>
    <p:extLst>
      <p:ext uri="{BB962C8B-B14F-4D97-AF65-F5344CB8AC3E}">
        <p14:creationId xmlns:p14="http://schemas.microsoft.com/office/powerpoint/2010/main" val="2475211106"/>
      </p:ext>
    </p:extLst>
  </p:cSld>
  <p:clrMapOvr>
    <a:masterClrMapping/>
  </p:clrMapOvr>
  <mc:AlternateContent xmlns:mc="http://schemas.openxmlformats.org/markup-compatibility/2006" xmlns:p14="http://schemas.microsoft.com/office/powerpoint/2010/main">
    <mc:Choice Requires="p14">
      <p:transition p14:dur="200" advClick="0" advTm="48675">
        <p:fade/>
      </p:transition>
    </mc:Choice>
    <mc:Fallback xmlns="">
      <p:transition advClick="0" advTm="486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defRPr/>
            </a:pPr>
            <a:endParaRPr lang="zh-CN" altLang="en-US" sz="2400" b="1">
              <a:solidFill>
                <a:srgbClr val="FFFF66"/>
              </a:solidFill>
              <a:latin typeface="Garamond" panose="02020404030301010803" pitchFamily="18" charset="0"/>
            </a:endParaRPr>
          </a:p>
        </p:txBody>
      </p:sp>
      <p:sp>
        <p:nvSpPr>
          <p:cNvPr id="18" name="Rectangle 2"/>
          <p:cNvSpPr>
            <a:spLocks noGrp="1" noChangeArrowheads="1"/>
          </p:cNvSpPr>
          <p:nvPr>
            <p:ph type="title" idx="4294967295"/>
          </p:nvPr>
        </p:nvSpPr>
        <p:spPr>
          <a:xfrm>
            <a:off x="147386" y="101181"/>
            <a:ext cx="9124950" cy="646113"/>
          </a:xfrm>
        </p:spPr>
        <p:txBody>
          <a:bodyPr/>
          <a:lstStyle/>
          <a:p>
            <a:pPr algn="l" eaLnBrk="1" hangingPunct="1">
              <a:defRPr/>
            </a:pPr>
            <a:r>
              <a:rPr lang="en-US" altLang="zh-CN" sz="3200" dirty="0"/>
              <a:t>  2.4.2 Energy Hub </a:t>
            </a:r>
            <a:r>
              <a:rPr lang="zh-CN" altLang="en-US" sz="3200" dirty="0"/>
              <a:t>理论</a:t>
            </a:r>
          </a:p>
        </p:txBody>
      </p:sp>
      <p:sp>
        <p:nvSpPr>
          <p:cNvPr id="38" name="矩形 5"/>
          <p:cNvSpPr>
            <a:spLocks noChangeArrowheads="1"/>
          </p:cNvSpPr>
          <p:nvPr/>
        </p:nvSpPr>
        <p:spPr bwMode="auto">
          <a:xfrm>
            <a:off x="500400" y="824400"/>
            <a:ext cx="8305200" cy="511807"/>
          </a:xfrm>
          <a:prstGeom prst="rect">
            <a:avLst/>
          </a:prstGeom>
          <a:noFill/>
          <a:ln w="9525">
            <a:noFill/>
            <a:miter lim="800000"/>
            <a:headEnd/>
            <a:tailEnd/>
          </a:ln>
        </p:spPr>
        <p:txBody>
          <a:bodyPr>
            <a:spAutoFit/>
          </a:bodyPr>
          <a:lstStyle/>
          <a:p>
            <a:pPr marL="342900" marR="0" lvl="1" indent="-342900" algn="just" defTabSz="914400" rtl="0" eaLnBrk="1" fontAlgn="base" latinLnBrk="0" hangingPunct="1">
              <a:lnSpc>
                <a:spcPct val="125000"/>
              </a:lnSpc>
              <a:spcBef>
                <a:spcPct val="0"/>
              </a:spcBef>
              <a:spcAft>
                <a:spcPct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能量枢纽 </a:t>
            </a:r>
            <a:r>
              <a:rPr kumimoji="0" lang="en-US" altLang="zh-CN"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(2007</a:t>
            </a:r>
            <a:r>
              <a:rPr kumimoji="0" lang="zh-CN" altLang="en-US"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年</a:t>
            </a:r>
            <a:r>
              <a:rPr kumimoji="0" lang="en-US" altLang="zh-CN"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cs typeface="+mn-cs"/>
              </a:rPr>
              <a:t>)</a:t>
            </a:r>
          </a:p>
        </p:txBody>
      </p:sp>
      <p:sp>
        <p:nvSpPr>
          <p:cNvPr id="45" name="矩形 44"/>
          <p:cNvSpPr/>
          <p:nvPr/>
        </p:nvSpPr>
        <p:spPr>
          <a:xfrm>
            <a:off x="551657" y="3623184"/>
            <a:ext cx="4725378" cy="1754326"/>
          </a:xfrm>
          <a:prstGeom prst="rect">
            <a:avLst/>
          </a:prstGeom>
          <a:solidFill>
            <a:schemeClr val="bg1">
              <a:lumMod val="20000"/>
              <a:lumOff val="80000"/>
            </a:schemeClr>
          </a:solidFill>
        </p:spPr>
        <p:txBody>
          <a:bodyPr wrap="square">
            <a:spAutoFit/>
          </a:bodyPr>
          <a:lstStyle/>
          <a:p>
            <a:pPr marL="2857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多能流耦合 </a:t>
            </a:r>
            <a:r>
              <a:rPr kumimoji="0" lang="zh-CN" altLang="en-US"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实现多能流间高效传递转换</a:t>
            </a:r>
            <a:endParaRPr kumimoji="0" lang="en-US" altLang="zh-CN"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endParaRPr>
          </a:p>
          <a:p>
            <a:pPr marL="2857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清洁可再生 </a:t>
            </a:r>
            <a:r>
              <a:rPr kumimoji="0" lang="zh-CN" altLang="en-US"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电、热等形式消纳清洁能源</a:t>
            </a:r>
            <a:endParaRPr kumimoji="0" lang="en-US" altLang="zh-CN"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endParaRPr>
          </a:p>
          <a:p>
            <a:pPr marL="2857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多能联储 </a:t>
            </a:r>
            <a:r>
              <a:rPr kumimoji="0" lang="zh-CN" altLang="en-US"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具备储热储电功能，可靠供能</a:t>
            </a:r>
            <a:endParaRPr kumimoji="0" lang="en-US" altLang="zh-CN" sz="1800"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endParaRPr>
          </a:p>
          <a:p>
            <a:pPr marL="2857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宽工况运行 </a:t>
            </a:r>
            <a:r>
              <a:rPr kumimoji="0" lang="zh-CN" altLang="en-US" sz="1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能够快速响应功率调节指令</a:t>
            </a:r>
            <a:endParaRPr kumimoji="0" lang="en-US" altLang="zh-CN" sz="1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47" name="直接连接符 46"/>
          <p:cNvCxnSpPr/>
          <p:nvPr/>
        </p:nvCxnSpPr>
        <p:spPr bwMode="auto">
          <a:xfrm>
            <a:off x="-1" y="6043668"/>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1" y="6043668"/>
            <a:ext cx="9144001" cy="900246"/>
          </a:xfrm>
          <a:prstGeom prst="rect">
            <a:avLst/>
          </a:prstGeom>
        </p:spPr>
        <p:txBody>
          <a:bodyPr wrap="square">
            <a:spAutoFit/>
          </a:bodyPr>
          <a:lstStyle/>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Geidl</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Koeppel</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G, Favre-</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Perrod</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P, et al. Energy hubs for the future[J]. IEEE Power &amp; Energy Magazine, 2007, 5(1):24-30.</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Ma T, Wu J,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Hao</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 Energy flow modeling and optimal operation analysis of the micro energy grid based on energy hub[J]. Energy Conversion &amp; Management, 2017, 133:292-306.</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Wang Y, Zhang N, Kang CQ, et al. Mixed integer linear programming-based optimal configuration planning for energy hub: starting from scratch. </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Applied Energy, 2017</a:t>
            </a:r>
          </a:p>
        </p:txBody>
      </p:sp>
      <p:sp>
        <p:nvSpPr>
          <p:cNvPr id="50" name="矩形 10"/>
          <p:cNvSpPr>
            <a:spLocks noChangeArrowheads="1"/>
          </p:cNvSpPr>
          <p:nvPr/>
        </p:nvSpPr>
        <p:spPr bwMode="auto">
          <a:xfrm>
            <a:off x="500400" y="5482942"/>
            <a:ext cx="8425654" cy="424732"/>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1800" b="1" kern="0" dirty="0">
                <a:solidFill>
                  <a:schemeClr val="tx1">
                    <a:lumMod val="95000"/>
                  </a:schemeClr>
                </a:solidFill>
                <a:latin typeface="微软雅黑" panose="020B0503020204020204" pitchFamily="34" charset="-122"/>
                <a:ea typeface="微软雅黑" panose="020B0503020204020204" pitchFamily="34" charset="-122"/>
              </a:rPr>
              <a:t>固定效率描述组件能量转换关系，内部组件选取困难，同时难以刻画组件动态特性</a:t>
            </a:r>
            <a:endParaRPr kumimoji="0" lang="en-US" altLang="zh-CN" sz="1800" b="1" kern="0" dirty="0">
              <a:solidFill>
                <a:schemeClr val="tx1">
                  <a:lumMod val="95000"/>
                </a:schemeClr>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3"/>
          <a:stretch>
            <a:fillRect/>
          </a:stretch>
        </p:blipFill>
        <p:spPr>
          <a:xfrm>
            <a:off x="551657" y="1386878"/>
            <a:ext cx="4725378" cy="2100312"/>
          </a:xfrm>
          <a:prstGeom prst="rect">
            <a:avLst/>
          </a:prstGeom>
        </p:spPr>
      </p:pic>
      <p:pic>
        <p:nvPicPr>
          <p:cNvPr id="52" name="图片 51"/>
          <p:cNvPicPr>
            <a:picLocks noChangeAspect="1"/>
          </p:cNvPicPr>
          <p:nvPr/>
        </p:nvPicPr>
        <p:blipFill>
          <a:blip r:embed="rId4"/>
          <a:stretch>
            <a:fillRect/>
          </a:stretch>
        </p:blipFill>
        <p:spPr>
          <a:xfrm>
            <a:off x="5572235" y="3330001"/>
            <a:ext cx="3208303" cy="2109909"/>
          </a:xfrm>
          <a:prstGeom prst="rect">
            <a:avLst/>
          </a:prstGeom>
        </p:spPr>
      </p:pic>
      <p:pic>
        <p:nvPicPr>
          <p:cNvPr id="53" name="图片 52"/>
          <p:cNvPicPr>
            <a:picLocks noChangeAspect="1"/>
          </p:cNvPicPr>
          <p:nvPr/>
        </p:nvPicPr>
        <p:blipFill>
          <a:blip r:embed="rId5"/>
          <a:stretch>
            <a:fillRect/>
          </a:stretch>
        </p:blipFill>
        <p:spPr>
          <a:xfrm>
            <a:off x="5489378" y="1447388"/>
            <a:ext cx="3291160" cy="1879866"/>
          </a:xfrm>
          <a:prstGeom prst="rect">
            <a:avLst/>
          </a:prstGeom>
        </p:spPr>
      </p:pic>
    </p:spTree>
    <p:extLst>
      <p:ext uri="{BB962C8B-B14F-4D97-AF65-F5344CB8AC3E}">
        <p14:creationId xmlns:p14="http://schemas.microsoft.com/office/powerpoint/2010/main" val="990749962"/>
      </p:ext>
    </p:extLst>
  </p:cSld>
  <p:clrMapOvr>
    <a:masterClrMapping/>
  </p:clrMapOvr>
  <mc:AlternateContent xmlns:mc="http://schemas.openxmlformats.org/markup-compatibility/2006" xmlns:p14="http://schemas.microsoft.com/office/powerpoint/2010/main">
    <mc:Choice Requires="p14">
      <p:transition p14:dur="200" advClick="0" advTm="16051">
        <p:fade/>
      </p:transition>
    </mc:Choice>
    <mc:Fallback xmlns="">
      <p:transition advClick="0" advTm="1605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5570302" y="2885931"/>
            <a:ext cx="3386530" cy="2500730"/>
          </a:xfrm>
          <a:prstGeom prst="rect">
            <a:avLst/>
          </a:prstGeom>
        </p:spPr>
      </p:pic>
      <p:pic>
        <p:nvPicPr>
          <p:cNvPr id="63" name="图片 62"/>
          <p:cNvPicPr>
            <a:picLocks noChangeAspect="1"/>
          </p:cNvPicPr>
          <p:nvPr/>
        </p:nvPicPr>
        <p:blipFill>
          <a:blip r:embed="rId5"/>
          <a:stretch>
            <a:fillRect/>
          </a:stretch>
        </p:blipFill>
        <p:spPr>
          <a:xfrm>
            <a:off x="2114642" y="4464208"/>
            <a:ext cx="3296041" cy="317343"/>
          </a:xfrm>
          <a:prstGeom prst="rect">
            <a:avLst/>
          </a:prstGeom>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defRPr/>
            </a:pPr>
            <a:endParaRPr lang="zh-CN" altLang="en-US" sz="2400" b="1">
              <a:solidFill>
                <a:srgbClr val="FFFF66"/>
              </a:solidFill>
              <a:latin typeface="Garamond" panose="02020404030301010803" pitchFamily="18" charset="0"/>
            </a:endParaRPr>
          </a:p>
        </p:txBody>
      </p:sp>
      <p:sp>
        <p:nvSpPr>
          <p:cNvPr id="24" name="Rectangle 2"/>
          <p:cNvSpPr txBox="1">
            <a:spLocks noChangeArrowheads="1"/>
          </p:cNvSpPr>
          <p:nvPr/>
        </p:nvSpPr>
        <p:spPr bwMode="auto">
          <a:xfrm>
            <a:off x="147386" y="101181"/>
            <a:ext cx="912495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a:defRPr/>
            </a:pPr>
            <a:r>
              <a:rPr lang="en-US" altLang="zh-CN" sz="3200" b="1" kern="0" dirty="0">
                <a:solidFill>
                  <a:prstClr val="white"/>
                </a:solidFill>
                <a:latin typeface="微软雅黑" pitchFamily="34" charset="-122"/>
                <a:ea typeface="微软雅黑" pitchFamily="34" charset="-122"/>
              </a:rPr>
              <a:t>  2.4.3 </a:t>
            </a:r>
            <a:r>
              <a:rPr lang="zh-CN" altLang="en-US" sz="3200" b="1" kern="0" dirty="0">
                <a:solidFill>
                  <a:prstClr val="white"/>
                </a:solidFill>
                <a:latin typeface="微软雅黑" pitchFamily="34" charset="-122"/>
                <a:ea typeface="微软雅黑" pitchFamily="34" charset="-122"/>
              </a:rPr>
              <a:t>综合能源系统最优潮流问题</a:t>
            </a:r>
          </a:p>
        </p:txBody>
      </p:sp>
      <p:sp>
        <p:nvSpPr>
          <p:cNvPr id="42" name="右箭头 35"/>
          <p:cNvSpPr>
            <a:spLocks noChangeArrowheads="1"/>
          </p:cNvSpPr>
          <p:nvPr/>
        </p:nvSpPr>
        <p:spPr bwMode="auto">
          <a:xfrm>
            <a:off x="8330949" y="2917487"/>
            <a:ext cx="941387" cy="365125"/>
          </a:xfrm>
          <a:prstGeom prst="rightArrow">
            <a:avLst>
              <a:gd name="adj1" fmla="val 50000"/>
              <a:gd name="adj2" fmla="val 50109"/>
            </a:avLst>
          </a:prstGeom>
          <a:noFill/>
          <a:ln w="9525">
            <a:noFill/>
            <a:round/>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itchFamily="18" charset="0"/>
              <a:ea typeface="宋体" pitchFamily="2" charset="-122"/>
              <a:cs typeface="+mn-cs"/>
            </a:endParaRPr>
          </a:p>
        </p:txBody>
      </p:sp>
      <p:sp>
        <p:nvSpPr>
          <p:cNvPr id="43" name="圆角矩形 38"/>
          <p:cNvSpPr>
            <a:spLocks noChangeArrowheads="1"/>
          </p:cNvSpPr>
          <p:nvPr/>
        </p:nvSpPr>
        <p:spPr bwMode="auto">
          <a:xfrm>
            <a:off x="500400" y="824400"/>
            <a:ext cx="8305200" cy="591503"/>
          </a:xfrm>
          <a:prstGeom prst="roundRect">
            <a:avLst>
              <a:gd name="adj" fmla="val 11829"/>
            </a:avLst>
          </a:prstGeom>
          <a:noFill/>
          <a:ln w="9525">
            <a:noFill/>
            <a:round/>
            <a:headEnd/>
            <a:tailEnd/>
          </a:ln>
        </p:spPr>
        <p:txBody>
          <a:bodyPr>
            <a:spAutoFit/>
          </a:bodyPr>
          <a:lstStyle/>
          <a:p>
            <a:pPr marL="342900" marR="0" lvl="0" indent="-342900" algn="just" defTabSz="914400" rtl="0" eaLnBrk="1" fontAlgn="base" latinLnBrk="0" hangingPunct="1">
              <a:lnSpc>
                <a:spcPct val="125000"/>
              </a:lnSpc>
              <a:spcBef>
                <a:spcPct val="50000"/>
              </a:spcBef>
              <a:spcAft>
                <a:spcPct val="0"/>
              </a:spcAft>
              <a:buClrTx/>
              <a:buSzTx/>
              <a:buFont typeface="Wingdings" panose="05000000000000000000" pitchFamily="2" charset="2"/>
              <a:buChar char="p"/>
              <a:tabLst/>
              <a:defRPr/>
            </a:pPr>
            <a:r>
              <a:rPr kumimoji="0" lang="zh-CN" altLang="en-US" sz="2400" b="1" dirty="0">
                <a:solidFill>
                  <a:srgbClr val="002060"/>
                </a:solidFill>
                <a:latin typeface="微软雅黑" pitchFamily="34" charset="-122"/>
                <a:ea typeface="微软雅黑" pitchFamily="34" charset="-122"/>
              </a:rPr>
              <a:t>热电综合能源系统潮流</a:t>
            </a:r>
            <a:endParaRPr kumimoji="0" lang="zh-CN" altLang="en-US" sz="2400" b="1" i="0" u="none" strike="noStrike" kern="1200" cap="none" spc="0" normalizeH="0" baseline="0" noProof="0" dirty="0">
              <a:ln>
                <a:noFill/>
              </a:ln>
              <a:solidFill>
                <a:srgbClr val="002060"/>
              </a:solidFill>
              <a:effectLst/>
              <a:uLnTx/>
              <a:uFillTx/>
              <a:latin typeface="微软雅黑" pitchFamily="34" charset="-122"/>
              <a:ea typeface="微软雅黑" pitchFamily="34" charset="-122"/>
            </a:endParaRPr>
          </a:p>
        </p:txBody>
      </p:sp>
      <p:sp>
        <p:nvSpPr>
          <p:cNvPr id="44" name="右箭头 35"/>
          <p:cNvSpPr>
            <a:spLocks noChangeArrowheads="1"/>
          </p:cNvSpPr>
          <p:nvPr/>
        </p:nvSpPr>
        <p:spPr bwMode="auto">
          <a:xfrm>
            <a:off x="8330949" y="2917487"/>
            <a:ext cx="941387" cy="365125"/>
          </a:xfrm>
          <a:prstGeom prst="rightArrow">
            <a:avLst>
              <a:gd name="adj1" fmla="val 50000"/>
              <a:gd name="adj2" fmla="val 50109"/>
            </a:avLst>
          </a:prstGeom>
          <a:noFill/>
          <a:ln w="9525">
            <a:noFill/>
            <a:round/>
            <a:headEnd/>
            <a:tailEnd/>
          </a:ln>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itchFamily="18" charset="0"/>
              <a:ea typeface="宋体" pitchFamily="2" charset="-122"/>
              <a:cs typeface="+mn-cs"/>
            </a:endParaRPr>
          </a:p>
        </p:txBody>
      </p:sp>
      <p:pic>
        <p:nvPicPr>
          <p:cNvPr id="45" name="图片 44"/>
          <p:cNvPicPr>
            <a:picLocks noChangeAspect="1"/>
          </p:cNvPicPr>
          <p:nvPr/>
        </p:nvPicPr>
        <p:blipFill>
          <a:blip r:embed="rId6"/>
          <a:stretch>
            <a:fillRect/>
          </a:stretch>
        </p:blipFill>
        <p:spPr>
          <a:xfrm>
            <a:off x="5742670" y="899516"/>
            <a:ext cx="3214162" cy="2035222"/>
          </a:xfrm>
          <a:prstGeom prst="rect">
            <a:avLst/>
          </a:prstGeom>
        </p:spPr>
      </p:pic>
      <p:sp>
        <p:nvSpPr>
          <p:cNvPr id="48" name="矩形 47"/>
          <p:cNvSpPr/>
          <p:nvPr/>
        </p:nvSpPr>
        <p:spPr>
          <a:xfrm>
            <a:off x="636286" y="1329915"/>
            <a:ext cx="4818087" cy="507831"/>
          </a:xfrm>
          <a:prstGeom prst="rect">
            <a:avLst/>
          </a:prstGeom>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电网模型多采用</a:t>
            </a:r>
            <a:r>
              <a:rPr kumimoji="0" lang="en-US" altLang="zh-CN" b="1" dirty="0">
                <a:solidFill>
                  <a:srgbClr val="000000"/>
                </a:solidFill>
                <a:latin typeface="微软雅黑" panose="020B0503020204020204" pitchFamily="34" charset="-122"/>
                <a:ea typeface="微软雅黑" panose="020B0503020204020204" pitchFamily="34" charset="-122"/>
              </a:rPr>
              <a:t>DC Flow</a:t>
            </a:r>
            <a:r>
              <a:rPr kumimoji="0" lang="zh-CN" altLang="en-US" b="1" dirty="0">
                <a:solidFill>
                  <a:srgbClr val="000000"/>
                </a:solidFill>
                <a:latin typeface="微软雅黑" panose="020B0503020204020204" pitchFamily="34" charset="-122"/>
                <a:ea typeface="微软雅黑" panose="020B0503020204020204" pitchFamily="34" charset="-122"/>
              </a:rPr>
              <a:t>，</a:t>
            </a:r>
            <a:r>
              <a:rPr kumimoji="0" lang="en-US" altLang="zh-CN" b="1" dirty="0" err="1">
                <a:solidFill>
                  <a:srgbClr val="000000"/>
                </a:solidFill>
                <a:latin typeface="微软雅黑" panose="020B0503020204020204" pitchFamily="34" charset="-122"/>
                <a:ea typeface="微软雅黑" panose="020B0503020204020204" pitchFamily="34" charset="-122"/>
              </a:rPr>
              <a:t>BranchFlow</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sp>
        <p:nvSpPr>
          <p:cNvPr id="52" name="矩形 51"/>
          <p:cNvSpPr/>
          <p:nvPr/>
        </p:nvSpPr>
        <p:spPr>
          <a:xfrm>
            <a:off x="636287" y="1800437"/>
            <a:ext cx="5031674" cy="507831"/>
          </a:xfrm>
          <a:prstGeom prst="rect">
            <a:avLst/>
          </a:prstGeom>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供热网络多用工质流模型</a:t>
            </a:r>
            <a:r>
              <a:rPr kumimoji="0" lang="en-US" altLang="zh-CN" b="1" dirty="0">
                <a:solidFill>
                  <a:srgbClr val="000000"/>
                </a:solidFill>
                <a:latin typeface="微软雅黑" panose="020B0503020204020204" pitchFamily="34" charset="-122"/>
                <a:ea typeface="微软雅黑" panose="020B0503020204020204" pitchFamily="34" charset="-122"/>
              </a:rPr>
              <a:t>—</a:t>
            </a:r>
            <a:r>
              <a:rPr kumimoji="0" lang="zh-CN" altLang="en-US" b="1" dirty="0">
                <a:solidFill>
                  <a:srgbClr val="000000"/>
                </a:solidFill>
                <a:latin typeface="微软雅黑" panose="020B0503020204020204" pitchFamily="34" charset="-122"/>
                <a:ea typeface="微软雅黑" panose="020B0503020204020204" pitchFamily="34" charset="-122"/>
              </a:rPr>
              <a:t>热力和水力工况</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bwMode="auto">
          <a:xfrm>
            <a:off x="11429" y="6003005"/>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55"/>
          <p:cNvSpPr/>
          <p:nvPr/>
        </p:nvSpPr>
        <p:spPr>
          <a:xfrm>
            <a:off x="11742" y="6003005"/>
            <a:ext cx="9144000" cy="900246"/>
          </a:xfrm>
          <a:prstGeom prst="rect">
            <a:avLst/>
          </a:prstGeom>
        </p:spPr>
        <p:txBody>
          <a:bodyPr wrap="square">
            <a:spAutoFit/>
          </a:bodyPr>
          <a:lstStyle/>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Li J, Fang J, Zeng Q, et al. Optimal operation of the integrated electrical and heating systems to accommodate the intermittent renewable sources[J]. Applied Energy, 2016, 167:244-254.  </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Shabanpour-Haghighi</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Seifi</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 R. Energy Flow Optimization in Multicarrier Systems[J]. IEEE Transactions on Industrial Informatics, 2015, 11(5):1-1.</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Li Z, Wu W,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Shahidehpour</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 et al. Combined Heat and Power Dispatch Considering Pipeline Energy Storage of District Heating Network[J]. IEEE Transactions on Sustainable Energy, 2015, 7(1):12-22.</a:t>
            </a:r>
          </a:p>
        </p:txBody>
      </p:sp>
      <p:sp>
        <p:nvSpPr>
          <p:cNvPr id="58" name="矩形 57"/>
          <p:cNvSpPr/>
          <p:nvPr/>
        </p:nvSpPr>
        <p:spPr>
          <a:xfrm>
            <a:off x="636286" y="2720394"/>
            <a:ext cx="5031675" cy="2585323"/>
          </a:xfrm>
          <a:prstGeom prst="rect">
            <a:avLst/>
          </a:prstGeom>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热网潮流水力和热力工况高度耦合</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固定流量调温度</a:t>
            </a:r>
            <a:r>
              <a:rPr kumimoji="0" lang="en-US" altLang="zh-CN" b="1" dirty="0">
                <a:solidFill>
                  <a:srgbClr val="000000"/>
                </a:solidFill>
                <a:latin typeface="微软雅黑" panose="020B0503020204020204" pitchFamily="34" charset="-122"/>
                <a:ea typeface="微软雅黑" panose="020B0503020204020204" pitchFamily="34" charset="-122"/>
              </a:rPr>
              <a:t>(CF-VT)</a:t>
            </a:r>
            <a:r>
              <a:rPr kumimoji="0" lang="zh-CN" altLang="en-US" b="1" dirty="0">
                <a:solidFill>
                  <a:srgbClr val="000000"/>
                </a:solidFill>
                <a:latin typeface="微软雅黑" panose="020B0503020204020204" pitchFamily="34" charset="-122"/>
                <a:ea typeface="微软雅黑" panose="020B0503020204020204" pitchFamily="34" charset="-122"/>
              </a:rPr>
              <a:t>，温度流量同时可调</a:t>
            </a:r>
            <a:r>
              <a:rPr kumimoji="0" lang="en-US" altLang="zh-CN" b="1" dirty="0">
                <a:solidFill>
                  <a:srgbClr val="000000"/>
                </a:solidFill>
                <a:latin typeface="微软雅黑" panose="020B0503020204020204" pitchFamily="34" charset="-122"/>
                <a:ea typeface="微软雅黑" panose="020B0503020204020204" pitchFamily="34" charset="-122"/>
              </a:rPr>
              <a:t>(VF-VT) </a:t>
            </a:r>
          </a:p>
          <a:p>
            <a:pPr marL="285750" lvl="1" indent="-285750">
              <a:lnSpc>
                <a:spcPct val="150000"/>
              </a:lnSpc>
              <a:buFont typeface="Arial" panose="020B0604020202020204" pitchFamily="34" charset="0"/>
              <a:buChar char="•"/>
            </a:pPr>
            <a:r>
              <a:rPr kumimoji="0" lang="en-US" altLang="zh-CN" b="1" dirty="0">
                <a:solidFill>
                  <a:srgbClr val="FF0000"/>
                </a:solidFill>
                <a:latin typeface="微软雅黑" panose="020B0503020204020204" pitchFamily="34" charset="-122"/>
                <a:ea typeface="微软雅黑" panose="020B0503020204020204" pitchFamily="34" charset="-122"/>
              </a:rPr>
              <a:t>CF-VT </a:t>
            </a:r>
            <a:r>
              <a:rPr kumimoji="0" lang="zh-CN" altLang="en-US" b="1" dirty="0">
                <a:solidFill>
                  <a:srgbClr val="000000"/>
                </a:solidFill>
                <a:latin typeface="微软雅黑" panose="020B0503020204020204" pitchFamily="34" charset="-122"/>
                <a:ea typeface="微软雅黑" panose="020B0503020204020204" pitchFamily="34" charset="-122"/>
              </a:rPr>
              <a:t>调节方式简单，不适用于热力负荷变化较大场景</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en-US" altLang="zh-CN" b="1" dirty="0">
                <a:solidFill>
                  <a:srgbClr val="FF0000"/>
                </a:solidFill>
                <a:latin typeface="微软雅黑" panose="020B0503020204020204" pitchFamily="34" charset="-122"/>
                <a:ea typeface="微软雅黑" panose="020B0503020204020204" pitchFamily="34" charset="-122"/>
              </a:rPr>
              <a:t>VF-VT </a:t>
            </a:r>
            <a:r>
              <a:rPr kumimoji="0" lang="zh-CN" altLang="en-US" b="1" dirty="0">
                <a:solidFill>
                  <a:srgbClr val="000000"/>
                </a:solidFill>
                <a:latin typeface="微软雅黑" panose="020B0503020204020204" pitchFamily="34" charset="-122"/>
                <a:ea typeface="微软雅黑" panose="020B0503020204020204" pitchFamily="34" charset="-122"/>
              </a:rPr>
              <a:t>调节灵活，自由度大，但求解复杂</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sp>
        <p:nvSpPr>
          <p:cNvPr id="59" name="矩形 10"/>
          <p:cNvSpPr>
            <a:spLocks noChangeArrowheads="1"/>
          </p:cNvSpPr>
          <p:nvPr/>
        </p:nvSpPr>
        <p:spPr bwMode="auto">
          <a:xfrm>
            <a:off x="768659" y="5417911"/>
            <a:ext cx="8036941" cy="461665"/>
          </a:xfrm>
          <a:prstGeom prst="rect">
            <a:avLst/>
          </a:prstGeom>
          <a:solidFill>
            <a:schemeClr val="bg1">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schemeClr val="tx1">
                    <a:lumMod val="95000"/>
                  </a:schemeClr>
                </a:solidFill>
                <a:latin typeface="微软雅黑" panose="020B0503020204020204" pitchFamily="34" charset="-122"/>
                <a:ea typeface="微软雅黑" panose="020B0503020204020204" pitchFamily="34" charset="-122"/>
              </a:rPr>
              <a:t>热功率潮流模型及高效热电综合系统潮流求解方法尚需进一步研究</a:t>
            </a:r>
            <a:endParaRPr kumimoji="0" lang="en-US" altLang="zh-CN" sz="2000" b="1" kern="0" dirty="0">
              <a:solidFill>
                <a:schemeClr val="tx1">
                  <a:lumMod val="95000"/>
                </a:schemeClr>
              </a:solidFill>
              <a:latin typeface="微软雅黑" panose="020B0503020204020204" pitchFamily="34" charset="-122"/>
              <a:ea typeface="微软雅黑" panose="020B0503020204020204" pitchFamily="34" charset="-122"/>
            </a:endParaRPr>
          </a:p>
        </p:txBody>
      </p:sp>
      <p:pic>
        <p:nvPicPr>
          <p:cNvPr id="61" name="图片 60"/>
          <p:cNvPicPr>
            <a:picLocks noChangeAspect="1"/>
          </p:cNvPicPr>
          <p:nvPr/>
        </p:nvPicPr>
        <p:blipFill>
          <a:blip r:embed="rId7"/>
          <a:stretch>
            <a:fillRect/>
          </a:stretch>
        </p:blipFill>
        <p:spPr>
          <a:xfrm>
            <a:off x="1705254" y="2265597"/>
            <a:ext cx="3200000" cy="571429"/>
          </a:xfrm>
          <a:prstGeom prst="rect">
            <a:avLst/>
          </a:prstGeom>
        </p:spPr>
      </p:pic>
      <p:sp>
        <p:nvSpPr>
          <p:cNvPr id="62" name="椭圆 61"/>
          <p:cNvSpPr/>
          <p:nvPr/>
        </p:nvSpPr>
        <p:spPr bwMode="auto">
          <a:xfrm>
            <a:off x="1993551" y="2296910"/>
            <a:ext cx="638074" cy="56063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Tree>
    <p:custDataLst>
      <p:tags r:id="rId1"/>
    </p:custDataLst>
    <p:extLst>
      <p:ext uri="{BB962C8B-B14F-4D97-AF65-F5344CB8AC3E}">
        <p14:creationId xmlns:p14="http://schemas.microsoft.com/office/powerpoint/2010/main" val="629883628"/>
      </p:ext>
    </p:extLst>
  </p:cSld>
  <p:clrMapOvr>
    <a:masterClrMapping/>
  </p:clrMapOvr>
  <mc:AlternateContent xmlns:mc="http://schemas.openxmlformats.org/markup-compatibility/2006" xmlns:p14="http://schemas.microsoft.com/office/powerpoint/2010/main">
    <mc:Choice Requires="p14">
      <p:transition p14:dur="200" advClick="0" advTm="48532">
        <p:fade/>
      </p:transition>
    </mc:Choice>
    <mc:Fallback xmlns="">
      <p:transition advClick="0" advTm="485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58" grpId="0"/>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4390038" y="2899228"/>
            <a:ext cx="1616247" cy="1767518"/>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zh-CN" altLang="en-US" sz="1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nvGrpSpPr>
          <p:cNvPr id="2" name="组合 39"/>
          <p:cNvGrpSpPr/>
          <p:nvPr/>
        </p:nvGrpSpPr>
        <p:grpSpPr>
          <a:xfrm>
            <a:off x="2136050" y="1407885"/>
            <a:ext cx="4727905" cy="1325638"/>
            <a:chOff x="1428759" y="928670"/>
            <a:chExt cx="6143635" cy="1714512"/>
          </a:xfrm>
        </p:grpSpPr>
        <p:sp>
          <p:nvSpPr>
            <p:cNvPr id="23" name="流程图: 手动输入 22"/>
            <p:cNvSpPr/>
            <p:nvPr/>
          </p:nvSpPr>
          <p:spPr>
            <a:xfrm rot="16200000" flipH="1">
              <a:off x="4070089" y="-1284030"/>
              <a:ext cx="860976" cy="6143635"/>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1"/>
            <p:cNvSpPr txBox="1">
              <a:spLocks/>
            </p:cNvSpPr>
            <p:nvPr/>
          </p:nvSpPr>
          <p:spPr>
            <a:xfrm>
              <a:off x="1474453" y="928670"/>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1</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sp>
          <p:nvSpPr>
            <p:cNvPr id="28" name="副标题 2"/>
            <p:cNvSpPr txBox="1">
              <a:spLocks/>
            </p:cNvSpPr>
            <p:nvPr/>
          </p:nvSpPr>
          <p:spPr>
            <a:xfrm>
              <a:off x="2714674" y="1500175"/>
              <a:ext cx="4672522"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课题背景与立项依据</a:t>
              </a:r>
              <a:endParaRPr kumimoji="0" lang="zh-CN" altLang="en-US" sz="2400" b="1"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grpSp>
      <p:grpSp>
        <p:nvGrpSpPr>
          <p:cNvPr id="3" name="组合 40"/>
          <p:cNvGrpSpPr/>
          <p:nvPr/>
        </p:nvGrpSpPr>
        <p:grpSpPr>
          <a:xfrm>
            <a:off x="2136027" y="2393242"/>
            <a:ext cx="4727903" cy="1325638"/>
            <a:chOff x="1428729" y="2071678"/>
            <a:chExt cx="6143633" cy="1714512"/>
          </a:xfrm>
        </p:grpSpPr>
        <p:sp>
          <p:nvSpPr>
            <p:cNvPr id="35" name="流程图: 手动输入 34"/>
            <p:cNvSpPr/>
            <p:nvPr/>
          </p:nvSpPr>
          <p:spPr>
            <a:xfrm rot="16200000" flipH="1">
              <a:off x="4070058" y="-142264"/>
              <a:ext cx="860975" cy="6143633"/>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副标题 2"/>
            <p:cNvSpPr txBox="1">
              <a:spLocks/>
            </p:cNvSpPr>
            <p:nvPr/>
          </p:nvSpPr>
          <p:spPr>
            <a:xfrm>
              <a:off x="2714611" y="2643182"/>
              <a:ext cx="4451912"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研究现状与发展动态</a:t>
              </a:r>
            </a:p>
          </p:txBody>
        </p:sp>
        <p:sp>
          <p:nvSpPr>
            <p:cNvPr id="41" name="标题 1"/>
            <p:cNvSpPr txBox="1">
              <a:spLocks/>
            </p:cNvSpPr>
            <p:nvPr/>
          </p:nvSpPr>
          <p:spPr>
            <a:xfrm>
              <a:off x="1474452" y="2071678"/>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2</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grpSp>
        <p:nvGrpSpPr>
          <p:cNvPr id="4" name="组合 41"/>
          <p:cNvGrpSpPr/>
          <p:nvPr/>
        </p:nvGrpSpPr>
        <p:grpSpPr>
          <a:xfrm>
            <a:off x="2136028" y="3378601"/>
            <a:ext cx="5222711" cy="1325638"/>
            <a:chOff x="1428730" y="3214686"/>
            <a:chExt cx="6786607" cy="1714512"/>
          </a:xfrm>
        </p:grpSpPr>
        <p:sp>
          <p:nvSpPr>
            <p:cNvPr id="43" name="流程图: 手动输入 42"/>
            <p:cNvSpPr/>
            <p:nvPr/>
          </p:nvSpPr>
          <p:spPr>
            <a:xfrm rot="16200000" flipH="1">
              <a:off x="4070059" y="998265"/>
              <a:ext cx="860975" cy="6143634"/>
            </a:xfrm>
            <a:prstGeom prst="flowChartManualInp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副标题 2"/>
            <p:cNvSpPr txBox="1">
              <a:spLocks/>
            </p:cNvSpPr>
            <p:nvPr/>
          </p:nvSpPr>
          <p:spPr>
            <a:xfrm>
              <a:off x="2714611" y="3714752"/>
              <a:ext cx="5500726"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研究内容与研究方案</a:t>
              </a:r>
            </a:p>
          </p:txBody>
        </p:sp>
        <p:sp>
          <p:nvSpPr>
            <p:cNvPr id="45" name="标题 1"/>
            <p:cNvSpPr txBox="1">
              <a:spLocks/>
            </p:cNvSpPr>
            <p:nvPr/>
          </p:nvSpPr>
          <p:spPr>
            <a:xfrm>
              <a:off x="1474452" y="3214686"/>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rPr>
                <a:t>3</a:t>
              </a:r>
              <a:endParaRPr kumimoji="0" lang="zh-CN" altLang="en-US" sz="6000" b="1" i="0" u="none" strike="noStrike" kern="1200" cap="none" spc="0" normalizeH="0" baseline="0" noProof="0" dirty="0">
                <a:ln>
                  <a:noFill/>
                </a:ln>
                <a:solidFill>
                  <a:srgbClr val="00B050"/>
                </a:solidFill>
                <a:effectLst/>
                <a:uLnTx/>
                <a:uFillTx/>
                <a:latin typeface="Arial Black" pitchFamily="34" charset="0"/>
                <a:ea typeface="微软雅黑" pitchFamily="34" charset="-122"/>
                <a:cs typeface="+mj-cs"/>
              </a:endParaRPr>
            </a:p>
          </p:txBody>
        </p:sp>
      </p:grpSp>
      <p:grpSp>
        <p:nvGrpSpPr>
          <p:cNvPr id="5" name="组合 42"/>
          <p:cNvGrpSpPr/>
          <p:nvPr/>
        </p:nvGrpSpPr>
        <p:grpSpPr>
          <a:xfrm>
            <a:off x="2136027" y="4334932"/>
            <a:ext cx="4727904" cy="1325638"/>
            <a:chOff x="1428729" y="4357694"/>
            <a:chExt cx="6143634" cy="1714512"/>
          </a:xfrm>
        </p:grpSpPr>
        <p:sp>
          <p:nvSpPr>
            <p:cNvPr id="47" name="流程图: 手动输入 46"/>
            <p:cNvSpPr/>
            <p:nvPr/>
          </p:nvSpPr>
          <p:spPr>
            <a:xfrm rot="16200000" flipH="1">
              <a:off x="4070058" y="2141273"/>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副标题 2"/>
            <p:cNvSpPr txBox="1">
              <a:spLocks/>
            </p:cNvSpPr>
            <p:nvPr/>
          </p:nvSpPr>
          <p:spPr>
            <a:xfrm>
              <a:off x="2714612" y="4857760"/>
              <a:ext cx="4143404" cy="785818"/>
            </a:xfrm>
            <a:prstGeom prst="rect">
              <a:avLst/>
            </a:prstGeom>
          </p:spPr>
          <p:txBody>
            <a:bodyPr vert="horz" lIns="91440" tIns="45720" rIns="91440" bIns="45720" rtlCol="0">
              <a:normAutofit/>
            </a:bodyPr>
            <a:lstStyle/>
            <a:p>
              <a:pPr marL="342900" lvl="0" indent="-342900">
                <a:spcBef>
                  <a:spcPct val="20000"/>
                </a:spcBef>
              </a:pPr>
              <a:r>
                <a:rPr lang="zh-CN" altLang="en-US" sz="2400" b="1" dirty="0">
                  <a:solidFill>
                    <a:schemeClr val="bg1"/>
                  </a:solidFill>
                  <a:latin typeface="微软雅黑" pitchFamily="34" charset="-122"/>
                  <a:ea typeface="微软雅黑" pitchFamily="34" charset="-122"/>
                </a:rPr>
                <a:t>工作基础与研究计划</a:t>
              </a:r>
            </a:p>
          </p:txBody>
        </p:sp>
        <p:sp>
          <p:nvSpPr>
            <p:cNvPr id="49" name="标题 1"/>
            <p:cNvSpPr txBox="1">
              <a:spLocks/>
            </p:cNvSpPr>
            <p:nvPr/>
          </p:nvSpPr>
          <p:spPr>
            <a:xfrm>
              <a:off x="1436732" y="4357694"/>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rPr>
                <a:t>4</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j-cs"/>
              </a:endParaRPr>
            </a:p>
          </p:txBody>
        </p:sp>
      </p:grpSp>
      <p:sp>
        <p:nvSpPr>
          <p:cNvPr id="51" name="标题 1"/>
          <p:cNvSpPr>
            <a:spLocks noGrp="1"/>
          </p:cNvSpPr>
          <p:nvPr>
            <p:ph type="title"/>
          </p:nvPr>
        </p:nvSpPr>
        <p:spPr>
          <a:xfrm>
            <a:off x="285720" y="-142892"/>
            <a:ext cx="2571768" cy="1143000"/>
          </a:xfrm>
        </p:spPr>
        <p:txBody>
          <a:bodyPr>
            <a:normAutofit/>
          </a:bodyPr>
          <a:lstStyle/>
          <a:p>
            <a:r>
              <a:rPr lang="zh-CN" altLang="en-US" sz="3200" b="1" dirty="0">
                <a:solidFill>
                  <a:schemeClr val="bg1"/>
                </a:solidFill>
                <a:latin typeface="微软雅黑" pitchFamily="34" charset="-122"/>
                <a:ea typeface="微软雅黑" pitchFamily="34" charset="-122"/>
              </a:rPr>
              <a:t>汇报提纲</a:t>
            </a:r>
          </a:p>
        </p:txBody>
      </p:sp>
    </p:spTree>
  </p:cSld>
  <p:clrMapOvr>
    <a:masterClrMapping/>
  </p:clrMapOvr>
  <mc:AlternateContent xmlns:mc="http://schemas.openxmlformats.org/markup-compatibility/2006" xmlns:p14="http://schemas.microsoft.com/office/powerpoint/2010/main">
    <mc:Choice Requires="p14">
      <p:transition p14:dur="200" advClick="0" advTm="2539">
        <p:fade/>
      </p:transition>
    </mc:Choice>
    <mc:Fallback xmlns="">
      <p:transition advClick="0" advTm="253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节能减排形势严峻，可再生能源消纳不畅</a:t>
            </a:r>
            <a:endParaRPr kumimoji="0" lang="en-US" altLang="zh-CN" sz="2400" b="1" dirty="0">
              <a:solidFill>
                <a:srgbClr val="002060"/>
              </a:solidFill>
              <a:latin typeface="微软雅黑" pitchFamily="34" charset="-122"/>
              <a:ea typeface="微软雅黑" pitchFamily="34" charset="-122"/>
            </a:endParaRPr>
          </a:p>
        </p:txBody>
      </p:sp>
      <p:grpSp>
        <p:nvGrpSpPr>
          <p:cNvPr id="6" name="组合 5"/>
          <p:cNvGrpSpPr/>
          <p:nvPr/>
        </p:nvGrpSpPr>
        <p:grpSpPr>
          <a:xfrm>
            <a:off x="553452" y="1566969"/>
            <a:ext cx="7981540" cy="790498"/>
            <a:chOff x="550900" y="1659948"/>
            <a:chExt cx="7981540" cy="790498"/>
          </a:xfrm>
        </p:grpSpPr>
        <p:sp>
          <p:nvSpPr>
            <p:cNvPr id="7" name="矩形 6"/>
            <p:cNvSpPr/>
            <p:nvPr/>
          </p:nvSpPr>
          <p:spPr bwMode="auto">
            <a:xfrm>
              <a:off x="550900" y="1659948"/>
              <a:ext cx="1152128" cy="790498"/>
            </a:xfrm>
            <a:prstGeom prst="rect">
              <a:avLst/>
            </a:prstGeom>
            <a:noFill/>
            <a:ln w="9525" cap="flat" cmpd="sng" algn="ctr">
              <a:solidFill>
                <a:srgbClr val="1F497D">
                  <a:lumMod val="60000"/>
                  <a:lumOff val="40000"/>
                </a:srgbClr>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8" name="矩形 7"/>
            <p:cNvSpPr/>
            <p:nvPr/>
          </p:nvSpPr>
          <p:spPr bwMode="auto">
            <a:xfrm>
              <a:off x="1703027" y="1659948"/>
              <a:ext cx="6829413" cy="790498"/>
            </a:xfrm>
            <a:prstGeom prst="rect">
              <a:avLst/>
            </a:prstGeom>
            <a:solidFill>
              <a:srgbClr val="558ED5"/>
            </a:solidFill>
            <a:ln w="9525" cap="flat" cmpd="sng" algn="ctr">
              <a:solidFill>
                <a:srgbClr val="1F497D">
                  <a:lumMod val="60000"/>
                  <a:lumOff val="40000"/>
                </a:srgbClr>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sp>
        <p:nvSpPr>
          <p:cNvPr id="10" name="文本框 10"/>
          <p:cNvSpPr txBox="1"/>
          <p:nvPr/>
        </p:nvSpPr>
        <p:spPr>
          <a:xfrm>
            <a:off x="1750035" y="1624544"/>
            <a:ext cx="7002804" cy="707886"/>
          </a:xfrm>
          <a:prstGeom prst="rect">
            <a:avLst/>
          </a:prstGeom>
          <a:noFill/>
        </p:spPr>
        <p:txBody>
          <a:bodyPr wrap="square" rtlCol="0">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algn="l"/>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全球降温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2℃ </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需</a:t>
            </a:r>
            <a:r>
              <a:rPr lang="en-US" altLang="zh-CN"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2050</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可再生能源电力占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65%</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 </a:t>
            </a:r>
          </a:p>
        </p:txBody>
      </p:sp>
      <p:grpSp>
        <p:nvGrpSpPr>
          <p:cNvPr id="11" name="组合 10"/>
          <p:cNvGrpSpPr/>
          <p:nvPr/>
        </p:nvGrpSpPr>
        <p:grpSpPr>
          <a:xfrm>
            <a:off x="553452" y="3505377"/>
            <a:ext cx="8199387" cy="803424"/>
            <a:chOff x="567105" y="2541266"/>
            <a:chExt cx="8237161" cy="803424"/>
          </a:xfrm>
        </p:grpSpPr>
        <p:sp>
          <p:nvSpPr>
            <p:cNvPr id="12" name="矩形 11"/>
            <p:cNvSpPr/>
            <p:nvPr/>
          </p:nvSpPr>
          <p:spPr bwMode="auto">
            <a:xfrm>
              <a:off x="567105" y="2554192"/>
              <a:ext cx="1152128" cy="790498"/>
            </a:xfrm>
            <a:prstGeom prst="rect">
              <a:avLst/>
            </a:prstGeom>
            <a:noFill/>
            <a:ln w="9525" cap="flat" cmpd="sng" algn="ctr">
              <a:solidFill>
                <a:srgbClr val="7C9843"/>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3" name="矩形 12"/>
            <p:cNvSpPr/>
            <p:nvPr/>
          </p:nvSpPr>
          <p:spPr bwMode="auto">
            <a:xfrm>
              <a:off x="1703027" y="2553397"/>
              <a:ext cx="6829413" cy="790498"/>
            </a:xfrm>
            <a:prstGeom prst="rect">
              <a:avLst/>
            </a:prstGeom>
            <a:solidFill>
              <a:srgbClr val="7B9842"/>
            </a:solidFill>
            <a:ln w="9525" cap="flat" cmpd="sng" algn="ctr">
              <a:solidFill>
                <a:srgbClr val="7C9843"/>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5" name="矩形 14"/>
            <p:cNvSpPr/>
            <p:nvPr/>
          </p:nvSpPr>
          <p:spPr>
            <a:xfrm>
              <a:off x="1355831" y="2657938"/>
              <a:ext cx="184731" cy="584775"/>
            </a:xfrm>
            <a:prstGeom prst="rect">
              <a:avLst/>
            </a:prstGeom>
          </p:spPr>
          <p:txBody>
            <a:bodyPr wrap="none">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7B9842"/>
                </a:solidFill>
                <a:effectLst/>
                <a:uLnTx/>
                <a:uFillTx/>
                <a:latin typeface="Arial" panose="020B0604020202020204" pitchFamily="34" charset="0"/>
                <a:ea typeface="微软雅黑" panose="020B0503020204020204" pitchFamily="34" charset="-122"/>
              </a:endParaRPr>
            </a:p>
          </p:txBody>
        </p:sp>
        <p:sp>
          <p:nvSpPr>
            <p:cNvPr id="16" name="文本框 16"/>
            <p:cNvSpPr txBox="1"/>
            <p:nvPr/>
          </p:nvSpPr>
          <p:spPr>
            <a:xfrm>
              <a:off x="1763687" y="2541266"/>
              <a:ext cx="7040579" cy="707886"/>
            </a:xfrm>
            <a:prstGeom prst="rect">
              <a:avLst/>
            </a:prstGeom>
            <a:noFill/>
          </p:spPr>
          <p:txBody>
            <a:bodyPr wrap="square" rtlCol="0">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lvl="0" algn="l" fontAlgn="auto">
                <a:spcBef>
                  <a:spcPts val="0"/>
                </a:spcBef>
                <a:spcAft>
                  <a:spcPts val="0"/>
                </a:spcAft>
                <a:defRPr/>
              </a:pP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甘肃风光渗透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151%</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弃风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43%</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弃光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30%</a:t>
              </a:r>
            </a:p>
          </p:txBody>
        </p:sp>
      </p:grpSp>
      <p:grpSp>
        <p:nvGrpSpPr>
          <p:cNvPr id="17" name="组合 16"/>
          <p:cNvGrpSpPr/>
          <p:nvPr/>
        </p:nvGrpSpPr>
        <p:grpSpPr>
          <a:xfrm>
            <a:off x="553452" y="5340358"/>
            <a:ext cx="7981540" cy="790498"/>
            <a:chOff x="567105" y="3452987"/>
            <a:chExt cx="7981540" cy="790498"/>
          </a:xfrm>
        </p:grpSpPr>
        <p:sp>
          <p:nvSpPr>
            <p:cNvPr id="18" name="矩形 17"/>
            <p:cNvSpPr/>
            <p:nvPr/>
          </p:nvSpPr>
          <p:spPr bwMode="auto">
            <a:xfrm>
              <a:off x="567105" y="3452987"/>
              <a:ext cx="1152128" cy="790498"/>
            </a:xfrm>
            <a:prstGeom prst="rect">
              <a:avLst/>
            </a:prstGeom>
            <a:noFill/>
            <a:ln w="9525" cap="flat" cmpd="sng" algn="ctr">
              <a:solidFill>
                <a:srgbClr val="942825"/>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 name="矩形 18"/>
            <p:cNvSpPr/>
            <p:nvPr/>
          </p:nvSpPr>
          <p:spPr bwMode="auto">
            <a:xfrm>
              <a:off x="1719232" y="3452987"/>
              <a:ext cx="6829413" cy="790498"/>
            </a:xfrm>
            <a:prstGeom prst="rect">
              <a:avLst/>
            </a:prstGeom>
            <a:solidFill>
              <a:srgbClr val="942825"/>
            </a:solidFill>
            <a:ln w="9525" cap="flat" cmpd="sng" algn="ctr">
              <a:solidFill>
                <a:srgbClr val="942825"/>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0" name="文本框 20"/>
            <p:cNvSpPr txBox="1"/>
            <p:nvPr/>
          </p:nvSpPr>
          <p:spPr>
            <a:xfrm>
              <a:off x="1719231" y="3499885"/>
              <a:ext cx="6829414" cy="707886"/>
            </a:xfrm>
            <a:prstGeom prst="rect">
              <a:avLst/>
            </a:prstGeom>
            <a:noFill/>
          </p:spPr>
          <p:txBody>
            <a:bodyPr wrap="square" rtlCol="0">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暂停批复弃风超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20%</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 弃光超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5% </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地区路条</a:t>
              </a:r>
              <a:endPar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endParaRPr>
            </a:p>
          </p:txBody>
        </p:sp>
      </p:grpSp>
      <p:sp>
        <p:nvSpPr>
          <p:cNvPr id="24" name="矩形 23"/>
          <p:cNvSpPr/>
          <p:nvPr/>
        </p:nvSpPr>
        <p:spPr>
          <a:xfrm>
            <a:off x="1358383" y="5449816"/>
            <a:ext cx="184731" cy="584775"/>
          </a:xfrm>
          <a:prstGeom prst="rect">
            <a:avLst/>
          </a:prstGeom>
        </p:spPr>
        <p:txBody>
          <a:bodyPr wrap="none">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7B9842"/>
              </a:solidFill>
              <a:effectLst/>
              <a:uLnTx/>
              <a:uFillTx/>
              <a:latin typeface="Arial" panose="020B0604020202020204" pitchFamily="34" charset="0"/>
              <a:ea typeface="微软雅黑" panose="020B0503020204020204" pitchFamily="34" charset="-122"/>
            </a:endParaRPr>
          </a:p>
        </p:txBody>
      </p:sp>
      <p:sp>
        <p:nvSpPr>
          <p:cNvPr id="26" name="矩形 25"/>
          <p:cNvSpPr/>
          <p:nvPr/>
        </p:nvSpPr>
        <p:spPr bwMode="auto">
          <a:xfrm>
            <a:off x="553452" y="2582199"/>
            <a:ext cx="1152128" cy="790498"/>
          </a:xfrm>
          <a:prstGeom prst="rect">
            <a:avLst/>
          </a:prstGeom>
          <a:noFill/>
          <a:ln w="9525" cap="flat" cmpd="sng" algn="ctr">
            <a:solidFill>
              <a:srgbClr val="002060"/>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7" name="矩形 26"/>
          <p:cNvSpPr/>
          <p:nvPr/>
        </p:nvSpPr>
        <p:spPr bwMode="auto">
          <a:xfrm>
            <a:off x="1689374" y="2576487"/>
            <a:ext cx="6829413" cy="790498"/>
          </a:xfrm>
          <a:prstGeom prst="rect">
            <a:avLst/>
          </a:prstGeom>
          <a:solidFill>
            <a:srgbClr val="0070C0"/>
          </a:solidFill>
          <a:ln w="9525" cap="flat" cmpd="sng" algn="ctr">
            <a:solidFill>
              <a:srgbClr val="7C9843"/>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8" name="矩形 27"/>
          <p:cNvSpPr/>
          <p:nvPr/>
        </p:nvSpPr>
        <p:spPr>
          <a:xfrm>
            <a:off x="1342178" y="2685945"/>
            <a:ext cx="184731" cy="584775"/>
          </a:xfrm>
          <a:prstGeom prst="rect">
            <a:avLst/>
          </a:prstGeom>
        </p:spPr>
        <p:txBody>
          <a:bodyPr wrap="none">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7B9842"/>
              </a:solidFill>
              <a:effectLst/>
              <a:uLnTx/>
              <a:uFillTx/>
              <a:latin typeface="Arial" panose="020B0604020202020204" pitchFamily="34" charset="0"/>
              <a:ea typeface="微软雅黑" panose="020B0503020204020204" pitchFamily="34" charset="-122"/>
            </a:endParaRPr>
          </a:p>
        </p:txBody>
      </p:sp>
      <p:sp>
        <p:nvSpPr>
          <p:cNvPr id="29" name="文本框 30"/>
          <p:cNvSpPr txBox="1"/>
          <p:nvPr/>
        </p:nvSpPr>
        <p:spPr>
          <a:xfrm>
            <a:off x="1705578" y="2617793"/>
            <a:ext cx="7363753" cy="707886"/>
          </a:xfrm>
          <a:prstGeom prst="rect">
            <a:avLst/>
          </a:prstGeom>
          <a:noFill/>
        </p:spPr>
        <p:txBody>
          <a:bodyPr wrap="square" rtlCol="0">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algn="l"/>
            <a:r>
              <a:rPr lang="en-US" altLang="zh-CN"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 </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西北五省平均弃风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33%</a:t>
            </a:r>
            <a:r>
              <a:rPr lang="en-US" altLang="zh-CN"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 </a:t>
            </a: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、平均弃光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20%</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154" y="5426133"/>
            <a:ext cx="704723" cy="704723"/>
          </a:xfrm>
          <a:prstGeom prst="rect">
            <a:avLst/>
          </a:prstGeom>
        </p:spPr>
      </p:pic>
      <p:pic>
        <p:nvPicPr>
          <p:cNvPr id="32" name="图片 31"/>
          <p:cNvPicPr>
            <a:picLocks noChangeAspect="1"/>
          </p:cNvPicPr>
          <p:nvPr/>
        </p:nvPicPr>
        <p:blipFill>
          <a:blip r:embed="rId4"/>
          <a:stretch>
            <a:fillRect/>
          </a:stretch>
        </p:blipFill>
        <p:spPr>
          <a:xfrm>
            <a:off x="605114" y="3685490"/>
            <a:ext cx="998191" cy="434506"/>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780" y="2606733"/>
            <a:ext cx="704723" cy="704723"/>
          </a:xfrm>
          <a:prstGeom prst="rect">
            <a:avLst/>
          </a:prstGeom>
        </p:spPr>
      </p:pic>
      <p:pic>
        <p:nvPicPr>
          <p:cNvPr id="33" name="图片 32"/>
          <p:cNvPicPr>
            <a:picLocks noChangeAspect="1"/>
          </p:cNvPicPr>
          <p:nvPr/>
        </p:nvPicPr>
        <p:blipFill>
          <a:blip r:embed="rId5"/>
          <a:stretch>
            <a:fillRect/>
          </a:stretch>
        </p:blipFill>
        <p:spPr>
          <a:xfrm>
            <a:off x="725780" y="1605069"/>
            <a:ext cx="757137" cy="711250"/>
          </a:xfrm>
          <a:prstGeom prst="rect">
            <a:avLst/>
          </a:prstGeom>
        </p:spPr>
      </p:pic>
      <p:sp>
        <p:nvSpPr>
          <p:cNvPr id="30" name="矩形 29"/>
          <p:cNvSpPr/>
          <p:nvPr/>
        </p:nvSpPr>
        <p:spPr>
          <a:xfrm>
            <a:off x="0" y="6323435"/>
            <a:ext cx="9039069" cy="415498"/>
          </a:xfrm>
          <a:prstGeom prst="rect">
            <a:avLst/>
          </a:prstGeom>
        </p:spPr>
        <p:txBody>
          <a:bodyPr wrap="square">
            <a:spAutoFit/>
          </a:bodyPr>
          <a:lstStyle/>
          <a:p>
            <a:r>
              <a:rPr lang="en-US" altLang="zh-CN" sz="1050" dirty="0">
                <a:latin typeface="Times New Roman" panose="02020603050405020304" pitchFamily="18" charset="0"/>
                <a:cs typeface="Times New Roman" panose="02020603050405020304" pitchFamily="18" charset="0"/>
              </a:rPr>
              <a:t>[1] W. Xin, “Grid-connected operation of renewable energy in Northwest China in 2016,” [EB/OL], 2017, http://xbj.nea.gov.cn/website/Aastatic/ news-176162.html.</a:t>
            </a:r>
          </a:p>
          <a:p>
            <a:r>
              <a:rPr lang="en-US" altLang="zh-CN" sz="1050" dirty="0">
                <a:latin typeface="Times New Roman" panose="02020603050405020304" pitchFamily="18" charset="0"/>
                <a:cs typeface="Times New Roman" panose="02020603050405020304" pitchFamily="18" charset="0"/>
              </a:rPr>
              <a:t>[2] </a:t>
            </a:r>
            <a:r>
              <a:rPr lang="zh-CN" altLang="en-US" sz="1050" dirty="0">
                <a:latin typeface="Times New Roman" panose="02020603050405020304" pitchFamily="18" charset="0"/>
                <a:cs typeface="Times New Roman" panose="02020603050405020304" pitchFamily="18" charset="0"/>
              </a:rPr>
              <a:t>国家能源局，</a:t>
            </a:r>
            <a:r>
              <a:rPr lang="en-US" altLang="zh-CN" sz="1050" dirty="0">
                <a:latin typeface="Times New Roman" panose="02020603050405020304" pitchFamily="18" charset="0"/>
                <a:cs typeface="Times New Roman" panose="02020603050405020304" pitchFamily="18" charset="0"/>
              </a:rPr>
              <a:t>2017</a:t>
            </a:r>
            <a:r>
              <a:rPr lang="zh-CN" altLang="en-US" sz="1050" dirty="0">
                <a:latin typeface="Times New Roman" panose="02020603050405020304" pitchFamily="18" charset="0"/>
                <a:cs typeface="Times New Roman" panose="02020603050405020304" pitchFamily="18" charset="0"/>
              </a:rPr>
              <a:t>年能源工作指导意见</a:t>
            </a:r>
          </a:p>
        </p:txBody>
      </p:sp>
      <p:cxnSp>
        <p:nvCxnSpPr>
          <p:cNvPr id="31" name="直接连接符 30"/>
          <p:cNvCxnSpPr/>
          <p:nvPr/>
        </p:nvCxnSpPr>
        <p:spPr bwMode="auto">
          <a:xfrm>
            <a:off x="0" y="6323435"/>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矩形 33"/>
          <p:cNvSpPr/>
          <p:nvPr/>
        </p:nvSpPr>
        <p:spPr bwMode="auto">
          <a:xfrm>
            <a:off x="553452" y="4458529"/>
            <a:ext cx="1152128" cy="790498"/>
          </a:xfrm>
          <a:prstGeom prst="rect">
            <a:avLst/>
          </a:prstGeom>
          <a:noFill/>
          <a:ln w="9525" cap="flat" cmpd="sng" algn="ctr">
            <a:solidFill>
              <a:srgbClr val="002060"/>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6" name="矩形 35"/>
          <p:cNvSpPr/>
          <p:nvPr/>
        </p:nvSpPr>
        <p:spPr bwMode="auto">
          <a:xfrm>
            <a:off x="1689374" y="4452817"/>
            <a:ext cx="6829413" cy="790498"/>
          </a:xfrm>
          <a:prstGeom prst="rect">
            <a:avLst/>
          </a:prstGeom>
          <a:solidFill>
            <a:schemeClr val="accent2">
              <a:lumMod val="50000"/>
            </a:schemeClr>
          </a:solidFill>
          <a:ln w="9525" cap="flat" cmpd="sng" algn="ctr">
            <a:solidFill>
              <a:srgbClr val="7C9843"/>
            </a:solidFill>
            <a:prstDash val="solid"/>
            <a:round/>
            <a:headEnd type="none" w="med" len="med"/>
            <a:tailEnd type="none" w="med" len="med"/>
          </a:ln>
          <a:effectLst>
            <a:outerShdw dist="17961" dir="2700000" algn="ctr" rotWithShape="0">
              <a:srgbClr val="EEECE1"/>
            </a:outerShdw>
          </a:effectLst>
        </p:spPr>
        <p:txBody>
          <a:bodyPr vert="horz" wrap="square" lIns="91440" tIns="45720" rIns="91440" bIns="45720" numCol="1" rtlCol="0" anchor="t" anchorCtr="0" compatLnSpc="1">
            <a:prstTxWarp prst="textNoShape">
              <a:avLst/>
            </a:prstTxWarp>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7" name="矩形 36"/>
          <p:cNvSpPr/>
          <p:nvPr/>
        </p:nvSpPr>
        <p:spPr>
          <a:xfrm>
            <a:off x="1342178" y="4562275"/>
            <a:ext cx="184731" cy="584775"/>
          </a:xfrm>
          <a:prstGeom prst="rect">
            <a:avLst/>
          </a:prstGeom>
        </p:spPr>
        <p:txBody>
          <a:bodyPr wrap="none">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7B9842"/>
              </a:solidFill>
              <a:effectLst/>
              <a:uLnTx/>
              <a:uFillTx/>
              <a:latin typeface="Arial" panose="020B0604020202020204" pitchFamily="34" charset="0"/>
              <a:ea typeface="微软雅黑" panose="020B0503020204020204" pitchFamily="34" charset="-122"/>
            </a:endParaRPr>
          </a:p>
        </p:txBody>
      </p:sp>
      <p:pic>
        <p:nvPicPr>
          <p:cNvPr id="38" name="图片 37"/>
          <p:cNvPicPr>
            <a:picLocks noChangeAspect="1"/>
          </p:cNvPicPr>
          <p:nvPr/>
        </p:nvPicPr>
        <p:blipFill>
          <a:blip r:embed="rId6"/>
          <a:stretch>
            <a:fillRect/>
          </a:stretch>
        </p:blipFill>
        <p:spPr>
          <a:xfrm>
            <a:off x="616639" y="4619169"/>
            <a:ext cx="1020470" cy="470986"/>
          </a:xfrm>
          <a:prstGeom prst="rect">
            <a:avLst/>
          </a:prstGeom>
        </p:spPr>
      </p:pic>
      <p:sp>
        <p:nvSpPr>
          <p:cNvPr id="39" name="文本框 26"/>
          <p:cNvSpPr txBox="1"/>
          <p:nvPr/>
        </p:nvSpPr>
        <p:spPr>
          <a:xfrm>
            <a:off x="1705578" y="4457797"/>
            <a:ext cx="6865474" cy="1077218"/>
          </a:xfrm>
          <a:prstGeom prst="rect">
            <a:avLst/>
          </a:prstGeom>
          <a:noFill/>
        </p:spPr>
        <p:txBody>
          <a:bodyPr wrap="square" rtlCol="0">
            <a:spAutoFit/>
          </a:bodyPr>
          <a:lstStyle>
            <a:defPPr>
              <a:defRPr lang="zh-CN"/>
            </a:defPPr>
            <a:lvl1pPr algn="ctr" rtl="0" fontAlgn="base">
              <a:spcBef>
                <a:spcPct val="0"/>
              </a:spcBef>
              <a:spcAft>
                <a:spcPct val="0"/>
              </a:spcAft>
              <a:defRPr sz="20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0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0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0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000" kern="1200">
                <a:solidFill>
                  <a:schemeClr val="tx1"/>
                </a:solidFill>
                <a:latin typeface="Times New Roman" pitchFamily="18" charset="0"/>
                <a:ea typeface="宋体" pitchFamily="2" charset="-122"/>
                <a:cs typeface="+mn-cs"/>
              </a:defRPr>
            </a:lvl5pPr>
            <a:lvl6pPr marL="2286000" algn="l" defTabSz="914400" rtl="0" eaLnBrk="1" latinLnBrk="0" hangingPunct="1">
              <a:defRPr sz="2000" kern="1200">
                <a:solidFill>
                  <a:schemeClr val="tx1"/>
                </a:solidFill>
                <a:latin typeface="Times New Roman" pitchFamily="18" charset="0"/>
                <a:ea typeface="宋体" pitchFamily="2" charset="-122"/>
                <a:cs typeface="+mn-cs"/>
              </a:defRPr>
            </a:lvl6pPr>
            <a:lvl7pPr marL="2743200" algn="l" defTabSz="914400" rtl="0" eaLnBrk="1" latinLnBrk="0" hangingPunct="1">
              <a:defRPr sz="2000" kern="1200">
                <a:solidFill>
                  <a:schemeClr val="tx1"/>
                </a:solidFill>
                <a:latin typeface="Times New Roman" pitchFamily="18" charset="0"/>
                <a:ea typeface="宋体" pitchFamily="2" charset="-122"/>
                <a:cs typeface="+mn-cs"/>
              </a:defRPr>
            </a:lvl7pPr>
            <a:lvl8pPr marL="3200400" algn="l" defTabSz="914400" rtl="0" eaLnBrk="1" latinLnBrk="0" hangingPunct="1">
              <a:defRPr sz="2000" kern="1200">
                <a:solidFill>
                  <a:schemeClr val="tx1"/>
                </a:solidFill>
                <a:latin typeface="Times New Roman" pitchFamily="18" charset="0"/>
                <a:ea typeface="宋体" pitchFamily="2" charset="-122"/>
                <a:cs typeface="+mn-cs"/>
              </a:defRPr>
            </a:lvl8pPr>
            <a:lvl9pPr marL="3657600" algn="l" defTabSz="914400" rtl="0" eaLnBrk="1" latinLnBrk="0" hangingPunct="1">
              <a:defRPr sz="2000" kern="1200">
                <a:solidFill>
                  <a:schemeClr val="tx1"/>
                </a:solidFill>
                <a:latin typeface="Times New Roman" pitchFamily="18" charset="0"/>
                <a:ea typeface="宋体" pitchFamily="2" charset="-122"/>
                <a:cs typeface="+mn-cs"/>
              </a:defRPr>
            </a:lvl9pPr>
          </a:lstStyle>
          <a:p>
            <a:pPr lvl="0" algn="l" fontAlgn="auto">
              <a:spcBef>
                <a:spcPts val="0"/>
              </a:spcBef>
              <a:spcAft>
                <a:spcPts val="0"/>
              </a:spcAft>
              <a:defRPr/>
            </a:pPr>
            <a:r>
              <a:rPr lang="zh-CN" altLang="en-US" sz="2400"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四川弃水电占四川全年居民生活用电 </a:t>
            </a:r>
            <a:r>
              <a:rPr lang="en-US" altLang="zh-CN" sz="4000" b="1" dirty="0">
                <a:solidFill>
                  <a:prstClr val="white"/>
                </a:solidFill>
                <a:latin typeface="Arial" panose="020B0604020202020204" pitchFamily="34" charset="0"/>
                <a:ea typeface="微软雅黑" panose="020B0503020204020204" pitchFamily="34" charset="-122"/>
                <a:cs typeface="Times New Roman" panose="02020603050405020304" pitchFamily="18" charset="0"/>
              </a:rPr>
              <a:t>40%</a:t>
            </a:r>
          </a:p>
          <a:p>
            <a:pPr lvl="0" algn="l" fontAlgn="auto">
              <a:spcBef>
                <a:spcPts val="0"/>
              </a:spcBef>
              <a:spcAft>
                <a:spcPts val="0"/>
              </a:spcAft>
              <a:defRPr/>
            </a:pPr>
            <a:endParaRPr kumimoji="0" lang="zh-CN" altLang="en-US" sz="24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Times New Roman" panose="02020603050405020304" pitchFamily="18" charset="0"/>
            </a:endParaRPr>
          </a:p>
        </p:txBody>
      </p:sp>
      <p:sp>
        <p:nvSpPr>
          <p:cNvPr id="41"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Tree>
    <p:extLst>
      <p:ext uri="{BB962C8B-B14F-4D97-AF65-F5344CB8AC3E}">
        <p14:creationId xmlns:p14="http://schemas.microsoft.com/office/powerpoint/2010/main" val="3964485460"/>
      </p:ext>
    </p:extLst>
  </p:cSld>
  <p:clrMapOvr>
    <a:masterClrMapping/>
  </p:clrMapOvr>
  <mc:AlternateContent xmlns:mc="http://schemas.openxmlformats.org/markup-compatibility/2006" xmlns:p14="http://schemas.microsoft.com/office/powerpoint/2010/main">
    <mc:Choice Requires="p14">
      <p:transition p14:dur="200" advClick="0" advTm="75793">
        <p:fade/>
      </p:transition>
    </mc:Choice>
    <mc:Fallback xmlns="">
      <p:transition advClick="0" advTm="75793">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41"/>
          <p:cNvSpPr/>
          <p:nvPr/>
        </p:nvSpPr>
        <p:spPr bwMode="auto">
          <a:xfrm rot="21167862">
            <a:off x="-3426273" y="2965489"/>
            <a:ext cx="1304925" cy="1681162"/>
          </a:xfrm>
          <a:custGeom>
            <a:avLst/>
            <a:gdLst>
              <a:gd name="connsiteX0" fmla="*/ 0 w 1264181"/>
              <a:gd name="connsiteY0" fmla="*/ 0 h 1790924"/>
              <a:gd name="connsiteX1" fmla="*/ 1264181 w 1264181"/>
              <a:gd name="connsiteY1" fmla="*/ 0 h 1790924"/>
              <a:gd name="connsiteX2" fmla="*/ 1264181 w 1264181"/>
              <a:gd name="connsiteY2" fmla="*/ 1790924 h 1790924"/>
              <a:gd name="connsiteX3" fmla="*/ 0 w 1264181"/>
              <a:gd name="connsiteY3" fmla="*/ 1790924 h 1790924"/>
              <a:gd name="connsiteX4" fmla="*/ 0 w 1264181"/>
              <a:gd name="connsiteY4" fmla="*/ 0 h 179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81" h="1790924">
                <a:moveTo>
                  <a:pt x="0" y="0"/>
                </a:moveTo>
                <a:lnTo>
                  <a:pt x="1264181" y="0"/>
                </a:lnTo>
                <a:lnTo>
                  <a:pt x="1264181" y="1790924"/>
                </a:lnTo>
                <a:lnTo>
                  <a:pt x="0" y="1790924"/>
                </a:lnTo>
                <a:lnTo>
                  <a:pt x="0" y="0"/>
                </a:lnTo>
                <a:close/>
              </a:path>
            </a:pathLst>
          </a:custGeom>
          <a:noFill/>
          <a:ln>
            <a:noFill/>
          </a:ln>
          <a:effectLst/>
        </p:spPr>
        <p:txBody>
          <a:bodyPr lIns="131182" tIns="0" rIns="0" bIns="0" spcCol="1270"/>
          <a:lstStyle/>
          <a:p>
            <a:pPr marL="0" marR="0" lvl="0" indent="0" algn="l" defTabSz="1600200" rtl="0" eaLnBrk="1" fontAlgn="auto" latinLnBrk="0" hangingPunct="1">
              <a:lnSpc>
                <a:spcPct val="90000"/>
              </a:lnSpc>
              <a:spcBef>
                <a:spcPts val="0"/>
              </a:spcBef>
              <a:spcAft>
                <a:spcPct val="35000"/>
              </a:spcAft>
              <a:buClrTx/>
              <a:buSzTx/>
              <a:buFontTx/>
              <a:buNone/>
              <a:tabLst/>
              <a:defRPr/>
            </a:pPr>
            <a:endParaRPr kumimoji="0" lang="zh-CN" altLang="en-US" sz="3600" b="0" i="0" u="none" strike="noStrike" kern="0" cap="none" spc="0" normalizeH="0" baseline="0" noProof="0">
              <a:ln>
                <a:noFill/>
              </a:ln>
              <a:solidFill>
                <a:sysClr val="window" lastClr="FFFFFF">
                  <a:hueOff val="0"/>
                  <a:satOff val="0"/>
                  <a:lumOff val="0"/>
                  <a:alphaOff val="0"/>
                </a:sysClr>
              </a:solidFill>
              <a:effectLst/>
              <a:uLnTx/>
              <a:uFillTx/>
              <a:latin typeface="Times New Roman"/>
              <a:ea typeface="宋体"/>
              <a:cs typeface="+mn-cs"/>
            </a:endParaRPr>
          </a:p>
        </p:txBody>
      </p:sp>
      <p:sp>
        <p:nvSpPr>
          <p:cNvPr id="24" name="Rectangle 2"/>
          <p:cNvSpPr>
            <a:spLocks noGrp="1" noChangeArrowheads="1"/>
          </p:cNvSpPr>
          <p:nvPr>
            <p:ph type="title"/>
          </p:nvPr>
        </p:nvSpPr>
        <p:spPr>
          <a:xfrm>
            <a:off x="553452" y="-176462"/>
            <a:ext cx="8229600" cy="1143000"/>
          </a:xfrm>
        </p:spPr>
        <p:txBody>
          <a:bodyPr>
            <a:normAutofit/>
          </a:bodyPr>
          <a:lstStyle/>
          <a:p>
            <a:pPr algn="l"/>
            <a:r>
              <a:rPr lang="zh-CN" altLang="en-US" sz="3200" b="1" dirty="0">
                <a:solidFill>
                  <a:schemeClr val="bg1"/>
                </a:solidFill>
                <a:latin typeface="微软雅黑" pitchFamily="34" charset="-122"/>
                <a:ea typeface="微软雅黑" pitchFamily="34" charset="-122"/>
              </a:rPr>
              <a:t>三、研究内容与研究方案</a:t>
            </a:r>
          </a:p>
        </p:txBody>
      </p:sp>
      <p:graphicFrame>
        <p:nvGraphicFramePr>
          <p:cNvPr id="12" name="对象 11"/>
          <p:cNvGraphicFramePr>
            <a:graphicFrameLocks noChangeAspect="1"/>
          </p:cNvGraphicFramePr>
          <p:nvPr>
            <p:extLst>
              <p:ext uri="{D42A27DB-BD31-4B8C-83A1-F6EECF244321}">
                <p14:modId xmlns:p14="http://schemas.microsoft.com/office/powerpoint/2010/main" val="2503145831"/>
              </p:ext>
            </p:extLst>
          </p:nvPr>
        </p:nvGraphicFramePr>
        <p:xfrm>
          <a:off x="804672" y="692302"/>
          <a:ext cx="7307078" cy="6165698"/>
        </p:xfrm>
        <a:graphic>
          <a:graphicData uri="http://schemas.openxmlformats.org/presentationml/2006/ole">
            <mc:AlternateContent xmlns:mc="http://schemas.openxmlformats.org/markup-compatibility/2006">
              <mc:Choice xmlns:v="urn:schemas-microsoft-com:vml" Requires="v">
                <p:oleObj spid="_x0000_s471135" name="Visio" r:id="rId4" imgW="6686365" imgH="6162839" progId="Visio.Drawing.15">
                  <p:embed/>
                </p:oleObj>
              </mc:Choice>
              <mc:Fallback>
                <p:oleObj name="Visio" r:id="rId4" imgW="6686365" imgH="6162839" progId="Visio.Drawing.15">
                  <p:embed/>
                  <p:pic>
                    <p:nvPicPr>
                      <p:cNvPr id="0" name="Object 1"/>
                      <p:cNvPicPr>
                        <a:picLocks noChangeAspect="1" noChangeArrowheads="1"/>
                      </p:cNvPicPr>
                      <p:nvPr/>
                    </p:nvPicPr>
                    <p:blipFill>
                      <a:blip r:embed="rId5"/>
                      <a:srcRect/>
                      <a:stretch>
                        <a:fillRect/>
                      </a:stretch>
                    </p:blipFill>
                    <p:spPr bwMode="auto">
                      <a:xfrm>
                        <a:off x="804672" y="692302"/>
                        <a:ext cx="7307078" cy="6165698"/>
                      </a:xfrm>
                      <a:prstGeom prst="rect">
                        <a:avLst/>
                      </a:prstGeom>
                      <a:noFill/>
                    </p:spPr>
                  </p:pic>
                </p:oleObj>
              </mc:Fallback>
            </mc:AlternateContent>
          </a:graphicData>
        </a:graphic>
      </p:graphicFrame>
    </p:spTree>
    <p:extLst>
      <p:ext uri="{BB962C8B-B14F-4D97-AF65-F5344CB8AC3E}">
        <p14:creationId xmlns:p14="http://schemas.microsoft.com/office/powerpoint/2010/main" val="433358732"/>
      </p:ext>
    </p:extLst>
  </p:cSld>
  <p:clrMapOvr>
    <a:masterClrMapping/>
  </p:clrMapOvr>
  <mc:AlternateContent xmlns:mc="http://schemas.openxmlformats.org/markup-compatibility/2006" xmlns:p14="http://schemas.microsoft.com/office/powerpoint/2010/main">
    <mc:Choice Requires="p14">
      <p:transition p14:dur="200" advClick="0" advTm="81081">
        <p:fade/>
      </p:transition>
    </mc:Choice>
    <mc:Fallback xmlns="">
      <p:transition advClick="0" advTm="8108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grpSp>
        <p:nvGrpSpPr>
          <p:cNvPr id="2" name="组合 16"/>
          <p:cNvGrpSpPr/>
          <p:nvPr/>
        </p:nvGrpSpPr>
        <p:grpSpPr>
          <a:xfrm>
            <a:off x="754744" y="2888334"/>
            <a:ext cx="7561942" cy="756000"/>
            <a:chOff x="754744" y="2888334"/>
            <a:chExt cx="7561942"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sp>
          <p:nvSpPr>
            <p:cNvPr id="25" name="圆角矩形 24"/>
            <p:cNvSpPr/>
            <p:nvPr/>
          </p:nvSpPr>
          <p:spPr bwMode="auto">
            <a:xfrm>
              <a:off x="1245991" y="2993681"/>
              <a:ext cx="6579448"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AA-CAES</a:t>
              </a:r>
              <a:r>
                <a:rPr kumimoji="0" lang="zh-CN" altLang="en-US" sz="2800" b="1" dirty="0">
                  <a:solidFill>
                    <a:prstClr val="white"/>
                  </a:solidFill>
                  <a:latin typeface="微软雅黑" pitchFamily="34" charset="-122"/>
                  <a:ea typeface="微软雅黑" pitchFamily="34" charset="-122"/>
                </a:rPr>
                <a:t> </a:t>
              </a:r>
              <a:r>
                <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组</a:t>
              </a:r>
              <a:r>
                <a:rPr kumimoji="0" lang="en-US" altLang="zh-CN"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件功能转换机理</a:t>
              </a:r>
            </a:p>
          </p:txBody>
        </p:sp>
      </p:grpSp>
      <p:grpSp>
        <p:nvGrpSpPr>
          <p:cNvPr id="3" name="组合 12"/>
          <p:cNvGrpSpPr/>
          <p:nvPr/>
        </p:nvGrpSpPr>
        <p:grpSpPr>
          <a:xfrm>
            <a:off x="2024741" y="1266616"/>
            <a:ext cx="4847771" cy="1289957"/>
            <a:chOff x="1959428" y="1015999"/>
            <a:chExt cx="4847771" cy="1289957"/>
          </a:xfrm>
        </p:grpSpPr>
        <p:sp>
          <p:nvSpPr>
            <p:cNvPr id="44035" name="圆角矩形 23"/>
            <p:cNvSpPr>
              <a:spLocks noChangeArrowheads="1"/>
            </p:cNvSpPr>
            <p:nvPr/>
          </p:nvSpPr>
          <p:spPr bwMode="auto">
            <a:xfrm>
              <a:off x="1959428" y="1246183"/>
              <a:ext cx="4847771" cy="820436"/>
            </a:xfrm>
            <a:prstGeom prst="roundRect">
              <a:avLst>
                <a:gd name="adj" fmla="val 11829"/>
              </a:avLst>
            </a:prstGeom>
            <a:noFill/>
            <a:ln w="9525">
              <a:noFill/>
              <a:round/>
              <a:headEnd/>
              <a:tailEn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         </a:t>
              </a:r>
              <a:r>
                <a:rPr kumimoji="0" lang="zh-CN" altLang="en-US" sz="4000" b="1" dirty="0">
                  <a:solidFill>
                    <a:srgbClr val="92D050"/>
                  </a:solidFill>
                  <a:latin typeface="微软雅黑" pitchFamily="34" charset="-122"/>
                  <a:ea typeface="微软雅黑" pitchFamily="34" charset="-122"/>
                </a:rPr>
                <a:t>研究内容 </a:t>
              </a:r>
              <a:r>
                <a:rPr kumimoji="0" lang="en-US" altLang="zh-CN" sz="4000" b="1" dirty="0">
                  <a:solidFill>
                    <a:srgbClr val="92D050"/>
                  </a:solidFill>
                  <a:latin typeface="微软雅黑" pitchFamily="34" charset="-122"/>
                  <a:ea typeface="微软雅黑" pitchFamily="34" charset="-122"/>
                </a:rPr>
                <a:t>1</a:t>
              </a:r>
              <a:endPar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3164114" y="1175657"/>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graphicFrame>
        <p:nvGraphicFramePr>
          <p:cNvPr id="9" name="表格 8"/>
          <p:cNvGraphicFramePr>
            <a:graphicFrameLocks noGrp="1"/>
          </p:cNvGraphicFramePr>
          <p:nvPr>
            <p:extLst>
              <p:ext uri="{D42A27DB-BD31-4B8C-83A1-F6EECF244321}">
                <p14:modId xmlns:p14="http://schemas.microsoft.com/office/powerpoint/2010/main" val="1334784006"/>
              </p:ext>
            </p:extLst>
          </p:nvPr>
        </p:nvGraphicFramePr>
        <p:xfrm>
          <a:off x="740232" y="3835400"/>
          <a:ext cx="7590968" cy="1381276"/>
        </p:xfrm>
        <a:graphic>
          <a:graphicData uri="http://schemas.openxmlformats.org/drawingml/2006/table">
            <a:tbl>
              <a:tblPr firstRow="1" bandRow="1">
                <a:tableStyleId>{5C22544A-7EE6-4342-B048-85BDC9FD1C3A}</a:tableStyleId>
              </a:tblPr>
              <a:tblGrid>
                <a:gridCol w="1306282">
                  <a:extLst>
                    <a:ext uri="{9D8B030D-6E8A-4147-A177-3AD203B41FA5}">
                      <a16:colId xmlns:a16="http://schemas.microsoft.com/office/drawing/2014/main" val="20000"/>
                    </a:ext>
                  </a:extLst>
                </a:gridCol>
                <a:gridCol w="6284686">
                  <a:extLst>
                    <a:ext uri="{9D8B030D-6E8A-4147-A177-3AD203B41FA5}">
                      <a16:colId xmlns:a16="http://schemas.microsoft.com/office/drawing/2014/main" val="20001"/>
                    </a:ext>
                  </a:extLst>
                </a:gridCol>
              </a:tblGrid>
              <a:tr h="690638">
                <a:tc>
                  <a:txBody>
                    <a:bodyPr/>
                    <a:lstStyle/>
                    <a:p>
                      <a:pPr algn="ctr">
                        <a:lnSpc>
                          <a:spcPct val="120000"/>
                        </a:lnSpc>
                      </a:pPr>
                      <a:r>
                        <a:rPr kumimoji="0" lang="en-US" altLang="zh-CN" dirty="0">
                          <a:solidFill>
                            <a:schemeClr val="bg2">
                              <a:lumMod val="85000"/>
                              <a:lumOff val="15000"/>
                            </a:schemeClr>
                          </a:solidFill>
                          <a:latin typeface="微软雅黑" pitchFamily="34" charset="-122"/>
                          <a:ea typeface="微软雅黑" pitchFamily="34" charset="-122"/>
                        </a:rPr>
                        <a:t>         </a:t>
                      </a:r>
                      <a:endParaRPr lang="zh-CN" altLang="en-US"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dirty="0">
                          <a:solidFill>
                            <a:schemeClr val="bg2">
                              <a:lumMod val="85000"/>
                              <a:lumOff val="15000"/>
                            </a:schemeClr>
                          </a:solidFill>
                          <a:latin typeface="微软雅黑" pitchFamily="34" charset="-122"/>
                          <a:ea typeface="微软雅黑" pitchFamily="34" charset="-122"/>
                        </a:rPr>
                        <a:t>宽工况条件组件功能转换及</a:t>
                      </a:r>
                      <a:r>
                        <a:rPr kumimoji="0" lang="zh-CN" altLang="en-US" sz="2400" b="0" kern="1200" dirty="0">
                          <a:solidFill>
                            <a:schemeClr val="bg2">
                              <a:lumMod val="85000"/>
                              <a:lumOff val="15000"/>
                            </a:schemeClr>
                          </a:solidFill>
                          <a:latin typeface="微软雅黑" pitchFamily="34" charset="-122"/>
                          <a:ea typeface="微软雅黑" pitchFamily="34" charset="-122"/>
                          <a:cs typeface="+mn-cs"/>
                        </a:rPr>
                        <a:t>全动态建模</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r h="690638">
                <a:tc>
                  <a:txBody>
                    <a:bodyPr/>
                    <a:lstStyle/>
                    <a:p>
                      <a:pPr algn="ctr">
                        <a:lnSpc>
                          <a:spcPct val="120000"/>
                        </a:lnSpc>
                      </a:pPr>
                      <a:endParaRPr lang="zh-CN" altLang="en-US"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kern="1200" dirty="0">
                          <a:solidFill>
                            <a:schemeClr val="bg2">
                              <a:lumMod val="85000"/>
                              <a:lumOff val="15000"/>
                            </a:schemeClr>
                          </a:solidFill>
                          <a:latin typeface="微软雅黑" pitchFamily="34" charset="-122"/>
                          <a:ea typeface="微软雅黑" pitchFamily="34" charset="-122"/>
                          <a:cs typeface="+mn-cs"/>
                        </a:rPr>
                        <a:t>AA-CAES</a:t>
                      </a:r>
                      <a:r>
                        <a:rPr kumimoji="0" lang="zh-CN" altLang="en-US" sz="2400" b="0" kern="1200" dirty="0">
                          <a:solidFill>
                            <a:schemeClr val="bg2">
                              <a:lumMod val="85000"/>
                              <a:lumOff val="15000"/>
                            </a:schemeClr>
                          </a:solidFill>
                          <a:latin typeface="微软雅黑" pitchFamily="34" charset="-122"/>
                          <a:ea typeface="微软雅黑" pitchFamily="34" charset="-122"/>
                          <a:cs typeface="+mn-cs"/>
                        </a:rPr>
                        <a:t>系统不同应用场景建模</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762183204"/>
                  </a:ext>
                </a:extLst>
              </a:tr>
            </a:tbl>
          </a:graphicData>
        </a:graphic>
      </p:graphicFrame>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12" y="3970187"/>
            <a:ext cx="835867" cy="555851"/>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12" y="4593431"/>
            <a:ext cx="835867" cy="555851"/>
          </a:xfrm>
          <a:prstGeom prst="rect">
            <a:avLst/>
          </a:prstGeom>
        </p:spPr>
      </p:pic>
      <p:sp>
        <p:nvSpPr>
          <p:cNvPr id="17" name="Rectangle 2"/>
          <p:cNvSpPr txBox="1">
            <a:spLocks noChangeArrowheads="1"/>
          </p:cNvSpPr>
          <p:nvPr/>
        </p:nvSpPr>
        <p:spPr>
          <a:xfrm>
            <a:off x="553452" y="-17646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a:ln>
                  <a:noFill/>
                </a:ln>
                <a:solidFill>
                  <a:sysClr val="window" lastClr="FFFFFF"/>
                </a:solidFill>
                <a:effectLst/>
                <a:uLnTx/>
                <a:uFillTx/>
                <a:latin typeface="微软雅黑" pitchFamily="34" charset="-122"/>
                <a:ea typeface="微软雅黑" pitchFamily="34" charset="-122"/>
                <a:cs typeface="+mj-cs"/>
              </a:rPr>
              <a:t>三、研究内容与研究方案</a:t>
            </a:r>
            <a:endParaRPr kumimoji="0" lang="zh-CN" altLang="en-US" sz="32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473069424"/>
      </p:ext>
    </p:extLst>
  </p:cSld>
  <p:clrMapOvr>
    <a:masterClrMapping/>
  </p:clrMapOvr>
  <mc:AlternateContent xmlns:mc="http://schemas.openxmlformats.org/markup-compatibility/2006" xmlns:p14="http://schemas.microsoft.com/office/powerpoint/2010/main">
    <mc:Choice Requires="p14">
      <p:transition p14:dur="200" advClick="0" advTm="4248">
        <p:fade/>
      </p:transition>
    </mc:Choice>
    <mc:Fallback xmlns="">
      <p:transition advClick="0" advTm="424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5"/>
          <a:stretch>
            <a:fillRect/>
          </a:stretch>
        </p:blipFill>
        <p:spPr>
          <a:xfrm>
            <a:off x="2032692" y="3935631"/>
            <a:ext cx="4828166" cy="2167304"/>
          </a:xfrm>
          <a:prstGeom prst="rect">
            <a:avLst/>
          </a:prstGeom>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FFFF66"/>
              </a:solidFill>
              <a:effectLst/>
              <a:uLnTx/>
              <a:uFillTx/>
              <a:latin typeface="Garamond" panose="02020404030301010803" pitchFamily="18" charset="0"/>
              <a:ea typeface="ヒラギノ角ゴ Pro W3" pitchFamily="125" charset="-122"/>
              <a:cs typeface="+mn-cs"/>
            </a:endParaRPr>
          </a:p>
        </p:txBody>
      </p:sp>
      <p:sp>
        <p:nvSpPr>
          <p:cNvPr id="18" name="Rectangle 2"/>
          <p:cNvSpPr>
            <a:spLocks noGrp="1" noChangeArrowheads="1"/>
          </p:cNvSpPr>
          <p:nvPr>
            <p:ph type="title" idx="4294967295"/>
          </p:nvPr>
        </p:nvSpPr>
        <p:spPr>
          <a:xfrm>
            <a:off x="51134" y="69097"/>
            <a:ext cx="9124950" cy="646113"/>
          </a:xfrm>
        </p:spPr>
        <p:txBody>
          <a:bodyPr/>
          <a:lstStyle/>
          <a:p>
            <a:pPr algn="l" eaLnBrk="1" hangingPunct="1">
              <a:defRPr/>
            </a:pPr>
            <a:r>
              <a:rPr lang="en-US" altLang="zh-CN" sz="3200" dirty="0"/>
              <a:t>  3.1.1</a:t>
            </a:r>
            <a:r>
              <a:rPr lang="zh-CN" altLang="en-US" sz="3200" dirty="0"/>
              <a:t> 宽工况下组件功能转换及全动态模型</a:t>
            </a:r>
          </a:p>
        </p:txBody>
      </p:sp>
      <p:sp>
        <p:nvSpPr>
          <p:cNvPr id="61" name="圆角矩形 60"/>
          <p:cNvSpPr>
            <a:spLocks noChangeArrowheads="1"/>
          </p:cNvSpPr>
          <p:nvPr/>
        </p:nvSpPr>
        <p:spPr bwMode="auto">
          <a:xfrm>
            <a:off x="261431" y="791894"/>
            <a:ext cx="8305200" cy="591503"/>
          </a:xfrm>
          <a:prstGeom prst="roundRect">
            <a:avLst>
              <a:gd name="adj" fmla="val 11829"/>
            </a:avLst>
          </a:prstGeom>
          <a:noFill/>
          <a:ln w="9525" algn="ctr">
            <a:noFill/>
            <a:round/>
            <a:headEnd/>
            <a:tailEnd/>
          </a:ln>
        </p:spPr>
        <p:txBody>
          <a:bodyPr wrap="square">
            <a:spAutoFit/>
          </a:bodyPr>
          <a:lstStyle/>
          <a:p>
            <a:pPr marL="342900" lvl="0" indent="-342900" algn="just">
              <a:lnSpc>
                <a:spcPct val="125000"/>
              </a:lnSpc>
              <a:buFont typeface="Wingdings" panose="05000000000000000000" pitchFamily="2" charset="2"/>
              <a:buChar char="p"/>
              <a:defRPr/>
            </a:pPr>
            <a:r>
              <a:rPr lang="zh-CN" altLang="en-US" sz="2400" b="1" dirty="0">
                <a:solidFill>
                  <a:srgbClr val="002060"/>
                </a:solidFill>
                <a:latin typeface="微软雅黑" pitchFamily="34" charset="-122"/>
                <a:ea typeface="微软雅黑" pitchFamily="34" charset="-122"/>
              </a:rPr>
              <a:t> 宽工况运行条件组件功</a:t>
            </a:r>
            <a:r>
              <a:rPr lang="en-US" altLang="zh-CN" sz="2400" b="1" dirty="0">
                <a:solidFill>
                  <a:srgbClr val="002060"/>
                </a:solidFill>
                <a:latin typeface="微软雅黑" pitchFamily="34" charset="-122"/>
                <a:ea typeface="微软雅黑" pitchFamily="34" charset="-122"/>
              </a:rPr>
              <a:t>-</a:t>
            </a:r>
            <a:r>
              <a:rPr lang="zh-CN" altLang="en-US" sz="2400" b="1" dirty="0">
                <a:solidFill>
                  <a:srgbClr val="002060"/>
                </a:solidFill>
                <a:latin typeface="微软雅黑" pitchFamily="34" charset="-122"/>
                <a:ea typeface="微软雅黑" pitchFamily="34" charset="-122"/>
              </a:rPr>
              <a:t>能转换特性及全动态建模</a:t>
            </a:r>
          </a:p>
        </p:txBody>
      </p:sp>
      <p:sp>
        <p:nvSpPr>
          <p:cNvPr id="9" name="矩形 8"/>
          <p:cNvSpPr/>
          <p:nvPr/>
        </p:nvSpPr>
        <p:spPr>
          <a:xfrm>
            <a:off x="356821" y="1315319"/>
            <a:ext cx="5594400" cy="1823576"/>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计及各组件非额定运行工况特性</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25000"/>
              </a:lnSpc>
              <a:buFont typeface="Wingdings" panose="05000000000000000000" pitchFamily="2" charset="2"/>
              <a:buChar char="ü"/>
            </a:pPr>
            <a:r>
              <a:rPr lang="zh-CN"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不同压缩负荷下单位压缩功率压缩热产生率</a:t>
            </a:r>
            <a:endParaRPr lang="en-US"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25000"/>
              </a:lnSpc>
              <a:buFont typeface="Wingdings" panose="05000000000000000000" pitchFamily="2" charset="2"/>
              <a:buChar char="ü"/>
            </a:pPr>
            <a:r>
              <a:rPr lang="zh-CN"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不同发电负荷下单位发电功率压缩热损耗率</a:t>
            </a:r>
            <a:endParaRPr lang="en-US"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25000"/>
              </a:lnSpc>
              <a:buFont typeface="Wingdings" panose="05000000000000000000" pitchFamily="2" charset="2"/>
              <a:buChar char="ü"/>
            </a:pPr>
            <a:r>
              <a:rPr lang="zh-CN"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不同流量下换热器能效曲线</a:t>
            </a:r>
            <a:endParaRPr lang="en-US"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a:p>
            <a:pPr marL="800100" lvl="1" indent="-342900">
              <a:lnSpc>
                <a:spcPct val="125000"/>
              </a:lnSpc>
              <a:buFont typeface="Wingdings" panose="05000000000000000000" pitchFamily="2" charset="2"/>
              <a:buChar char="ü"/>
            </a:pPr>
            <a:r>
              <a:rPr lang="en-US"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TES</a:t>
            </a:r>
            <a:r>
              <a:rPr lang="zh-CN" altLang="zh-CN"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（及外部热源）动态特性</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6316984" y="1974039"/>
            <a:ext cx="2762250" cy="1131079"/>
          </a:xfrm>
          <a:prstGeom prst="rect">
            <a:avLst/>
          </a:prstGeom>
          <a:solidFill>
            <a:schemeClr val="bg1">
              <a:lumMod val="20000"/>
              <a:lumOff val="80000"/>
            </a:schemeClr>
          </a:solidFill>
        </p:spPr>
        <p:txBody>
          <a:bodyPr wrap="square">
            <a:spAutoFit/>
          </a:bodyPr>
          <a:lstStyle/>
          <a:p>
            <a:pPr>
              <a:lnSpc>
                <a:spcPct val="125000"/>
              </a:lnSpc>
            </a:pP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建立</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组件非额定运行</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特性与</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电电转换效率、综合能量效率</a:t>
            </a:r>
            <a:r>
              <a:rPr lang="zh-CN" altLang="en-US"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rPr>
              <a:t>等系统性能间联系</a:t>
            </a:r>
            <a:endParaRPr lang="en-US" altLang="zh-CN" b="1" kern="100" dirty="0">
              <a:solidFill>
                <a:schemeClr val="bg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下箭头 8"/>
          <p:cNvSpPr>
            <a:spLocks noChangeAspect="1" noChangeArrowheads="1"/>
          </p:cNvSpPr>
          <p:nvPr/>
        </p:nvSpPr>
        <p:spPr bwMode="auto">
          <a:xfrm rot="16200000">
            <a:off x="5581204" y="2140576"/>
            <a:ext cx="890159"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graphicFrame>
        <p:nvGraphicFramePr>
          <p:cNvPr id="58" name="对象 57"/>
          <p:cNvGraphicFramePr>
            <a:graphicFrameLocks noChangeAspect="1"/>
          </p:cNvGraphicFramePr>
          <p:nvPr>
            <p:extLst>
              <p:ext uri="{D42A27DB-BD31-4B8C-83A1-F6EECF244321}">
                <p14:modId xmlns:p14="http://schemas.microsoft.com/office/powerpoint/2010/main" val="596786845"/>
              </p:ext>
            </p:extLst>
          </p:nvPr>
        </p:nvGraphicFramePr>
        <p:xfrm>
          <a:off x="665013" y="3267192"/>
          <a:ext cx="2667000" cy="657225"/>
        </p:xfrm>
        <a:graphic>
          <a:graphicData uri="http://schemas.openxmlformats.org/presentationml/2006/ole">
            <mc:AlternateContent xmlns:mc="http://schemas.openxmlformats.org/markup-compatibility/2006">
              <mc:Choice xmlns:v="urn:schemas-microsoft-com:vml" Requires="v">
                <p:oleObj spid="_x0000_s483582" name="Equation" r:id="rId6" imgW="2667000" imgH="660400" progId="Equation.DSMT4">
                  <p:embed/>
                </p:oleObj>
              </mc:Choice>
              <mc:Fallback>
                <p:oleObj name="Equation" r:id="rId6" imgW="2667000" imgH="6604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013" y="3267192"/>
                        <a:ext cx="2667000" cy="657225"/>
                      </a:xfrm>
                      <a:prstGeom prst="rect">
                        <a:avLst/>
                      </a:prstGeom>
                      <a:solidFill>
                        <a:schemeClr val="accent2">
                          <a:lumMod val="40000"/>
                          <a:lumOff val="60000"/>
                        </a:schemeClr>
                      </a:solid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3737941861"/>
              </p:ext>
            </p:extLst>
          </p:nvPr>
        </p:nvGraphicFramePr>
        <p:xfrm>
          <a:off x="6026283" y="3512842"/>
          <a:ext cx="2819400" cy="333375"/>
        </p:xfrm>
        <a:graphic>
          <a:graphicData uri="http://schemas.openxmlformats.org/presentationml/2006/ole">
            <mc:AlternateContent xmlns:mc="http://schemas.openxmlformats.org/markup-compatibility/2006">
              <mc:Choice xmlns:v="urn:schemas-microsoft-com:vml" Requires="v">
                <p:oleObj spid="_x0000_s483583" name="Equation" r:id="rId8" imgW="2819400" imgH="330200" progId="Equation.DSMT4">
                  <p:embed/>
                </p:oleObj>
              </mc:Choice>
              <mc:Fallback>
                <p:oleObj name="Equation" r:id="rId8" imgW="2819400" imgH="3302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6283" y="3512842"/>
                        <a:ext cx="2819400" cy="333375"/>
                      </a:xfrm>
                      <a:prstGeom prst="rect">
                        <a:avLst/>
                      </a:prstGeom>
                      <a:solidFill>
                        <a:schemeClr val="accent2">
                          <a:lumMod val="40000"/>
                          <a:lumOff val="60000"/>
                        </a:schemeClr>
                      </a:solidFill>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3790612726"/>
              </p:ext>
            </p:extLst>
          </p:nvPr>
        </p:nvGraphicFramePr>
        <p:xfrm>
          <a:off x="874558" y="5143500"/>
          <a:ext cx="1819275" cy="781050"/>
        </p:xfrm>
        <a:graphic>
          <a:graphicData uri="http://schemas.openxmlformats.org/presentationml/2006/ole">
            <mc:AlternateContent xmlns:mc="http://schemas.openxmlformats.org/markup-compatibility/2006">
              <mc:Choice xmlns:v="urn:schemas-microsoft-com:vml" Requires="v">
                <p:oleObj spid="_x0000_s483584" name="Equation" r:id="rId10" imgW="1816100" imgH="787400" progId="Equation.DSMT4">
                  <p:embed/>
                </p:oleObj>
              </mc:Choice>
              <mc:Fallback>
                <p:oleObj name="Equation" r:id="rId10" imgW="1816100" imgH="7874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4558" y="5143500"/>
                        <a:ext cx="1819275" cy="781050"/>
                      </a:xfrm>
                      <a:prstGeom prst="rect">
                        <a:avLst/>
                      </a:prstGeom>
                      <a:solidFill>
                        <a:schemeClr val="bg1">
                          <a:lumMod val="40000"/>
                          <a:lumOff val="60000"/>
                        </a:schemeClr>
                      </a:solidFill>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1581463379"/>
              </p:ext>
            </p:extLst>
          </p:nvPr>
        </p:nvGraphicFramePr>
        <p:xfrm>
          <a:off x="2769871" y="5776297"/>
          <a:ext cx="3181350" cy="933450"/>
        </p:xfrm>
        <a:graphic>
          <a:graphicData uri="http://schemas.openxmlformats.org/presentationml/2006/ole">
            <mc:AlternateContent xmlns:mc="http://schemas.openxmlformats.org/markup-compatibility/2006">
              <mc:Choice xmlns:v="urn:schemas-microsoft-com:vml" Requires="v">
                <p:oleObj spid="_x0000_s483585" name="Equation" r:id="rId12" imgW="3175000" imgH="939800" progId="Equation.DSMT4">
                  <p:embed/>
                </p:oleObj>
              </mc:Choice>
              <mc:Fallback>
                <p:oleObj name="Equation" r:id="rId12" imgW="3175000" imgH="939800" progId="Equation.DSMT4">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9871" y="5776297"/>
                        <a:ext cx="3181350" cy="933450"/>
                      </a:xfrm>
                      <a:prstGeom prst="rect">
                        <a:avLst/>
                      </a:prstGeom>
                      <a:solidFill>
                        <a:srgbClr val="92D050"/>
                      </a:solidFill>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1772088276"/>
              </p:ext>
            </p:extLst>
          </p:nvPr>
        </p:nvGraphicFramePr>
        <p:xfrm>
          <a:off x="5951221" y="5008069"/>
          <a:ext cx="1819275" cy="781050"/>
        </p:xfrm>
        <a:graphic>
          <a:graphicData uri="http://schemas.openxmlformats.org/presentationml/2006/ole">
            <mc:AlternateContent xmlns:mc="http://schemas.openxmlformats.org/markup-compatibility/2006">
              <mc:Choice xmlns:v="urn:schemas-microsoft-com:vml" Requires="v">
                <p:oleObj spid="_x0000_s483586" name="Equation" r:id="rId14" imgW="1816100" imgH="787400" progId="Equation.DSMT4">
                  <p:embed/>
                </p:oleObj>
              </mc:Choice>
              <mc:Fallback>
                <p:oleObj name="Equation" r:id="rId14" imgW="1816100" imgH="787400" progId="Equation.DSMT4">
                  <p:embed/>
                  <p:pic>
                    <p:nvPicPr>
                      <p:cNvPr id="63" name="对象 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221" y="5008069"/>
                        <a:ext cx="1819275" cy="781050"/>
                      </a:xfrm>
                      <a:prstGeom prst="rect">
                        <a:avLst/>
                      </a:prstGeom>
                      <a:solidFill>
                        <a:schemeClr val="bg1">
                          <a:lumMod val="40000"/>
                          <a:lumOff val="60000"/>
                        </a:schemeClr>
                      </a:solidFill>
                    </p:spPr>
                  </p:pic>
                </p:oleObj>
              </mc:Fallback>
            </mc:AlternateContent>
          </a:graphicData>
        </a:graphic>
      </p:graphicFrame>
      <p:sp>
        <p:nvSpPr>
          <p:cNvPr id="70" name="圆角矩形标注 69"/>
          <p:cNvSpPr/>
          <p:nvPr/>
        </p:nvSpPr>
        <p:spPr bwMode="auto">
          <a:xfrm>
            <a:off x="261431" y="3105118"/>
            <a:ext cx="1968061" cy="510778"/>
          </a:xfrm>
          <a:prstGeom prst="wedgeRoundRectCallou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00B050"/>
              </a:solidFill>
              <a:effectLst/>
              <a:latin typeface="Garamond" panose="02020404030301010803" pitchFamily="18" charset="0"/>
              <a:ea typeface="宋体" panose="02010600030101010101" pitchFamily="2" charset="-122"/>
            </a:endParaRPr>
          </a:p>
        </p:txBody>
      </p:sp>
    </p:spTree>
    <p:custDataLst>
      <p:tags r:id="rId2"/>
    </p:custDataLst>
    <p:extLst>
      <p:ext uri="{BB962C8B-B14F-4D97-AF65-F5344CB8AC3E}">
        <p14:creationId xmlns:p14="http://schemas.microsoft.com/office/powerpoint/2010/main" val="1993066908"/>
      </p:ext>
    </p:extLst>
  </p:cSld>
  <p:clrMapOvr>
    <a:masterClrMapping/>
  </p:clrMapOvr>
  <mc:AlternateContent xmlns:mc="http://schemas.openxmlformats.org/markup-compatibility/2006" xmlns:p14="http://schemas.microsoft.com/office/powerpoint/2010/main">
    <mc:Choice Requires="p14">
      <p:transition p14:dur="200" advClick="0" advTm="63188">
        <p:fade/>
      </p:transition>
    </mc:Choice>
    <mc:Fallback xmlns="">
      <p:transition advClick="0" advTm="631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左大括号 37"/>
          <p:cNvSpPr/>
          <p:nvPr/>
        </p:nvSpPr>
        <p:spPr bwMode="auto">
          <a:xfrm rot="10800000">
            <a:off x="7570291" y="3197625"/>
            <a:ext cx="506615" cy="3674912"/>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itchFamily="34" charset="0"/>
              <a:ea typeface="ヒラギノ角ゴ Pro W3" pitchFamily="125" charset="-122"/>
              <a:cs typeface="+mn-cs"/>
            </a:endParaRPr>
          </a:p>
        </p:txBody>
      </p:sp>
      <p:sp>
        <p:nvSpPr>
          <p:cNvPr id="7" name="Rectangle 2"/>
          <p:cNvSpPr txBox="1">
            <a:spLocks noChangeArrowheads="1"/>
          </p:cNvSpPr>
          <p:nvPr/>
        </p:nvSpPr>
        <p:spPr bwMode="auto">
          <a:xfrm>
            <a:off x="50400" y="69097"/>
            <a:ext cx="912495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defRPr/>
            </a:pPr>
            <a:r>
              <a:rPr lang="en-US" altLang="zh-CN" sz="3200" b="1" kern="0" dirty="0">
                <a:solidFill>
                  <a:prstClr val="white"/>
                </a:solidFill>
                <a:latin typeface="微软雅黑" pitchFamily="34" charset="-122"/>
                <a:ea typeface="微软雅黑" pitchFamily="34" charset="-122"/>
                <a:cs typeface="+mj-cs"/>
              </a:rPr>
              <a:t>  3.1.2</a:t>
            </a:r>
            <a:r>
              <a:rPr lang="zh-CN" altLang="en-US" sz="3200" b="1" kern="0" dirty="0">
                <a:solidFill>
                  <a:prstClr val="white"/>
                </a:solidFill>
                <a:latin typeface="微软雅黑" pitchFamily="34" charset="-122"/>
                <a:ea typeface="微软雅黑" pitchFamily="34" charset="-122"/>
                <a:cs typeface="+mj-cs"/>
              </a:rPr>
              <a:t> </a:t>
            </a:r>
            <a:r>
              <a:rPr lang="en-US" altLang="zh-CN" sz="3200" b="1" kern="0" dirty="0">
                <a:solidFill>
                  <a:prstClr val="white"/>
                </a:solidFill>
                <a:latin typeface="微软雅黑" pitchFamily="34" charset="-122"/>
                <a:ea typeface="微软雅黑" pitchFamily="34" charset="-122"/>
                <a:cs typeface="+mj-cs"/>
              </a:rPr>
              <a:t>AA-CAES </a:t>
            </a:r>
            <a:r>
              <a:rPr lang="zh-CN" altLang="en-US" sz="3200" b="1" kern="0" dirty="0">
                <a:solidFill>
                  <a:prstClr val="white"/>
                </a:solidFill>
                <a:latin typeface="微软雅黑" pitchFamily="34" charset="-122"/>
                <a:ea typeface="微软雅黑" pitchFamily="34" charset="-122"/>
                <a:cs typeface="+mj-cs"/>
              </a:rPr>
              <a:t>不同应用场景建模分析 </a:t>
            </a: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841376263"/>
              </p:ext>
            </p:extLst>
          </p:nvPr>
        </p:nvGraphicFramePr>
        <p:xfrm>
          <a:off x="2258196" y="3238311"/>
          <a:ext cx="2450264" cy="421383"/>
        </p:xfrm>
        <a:graphic>
          <a:graphicData uri="http://schemas.openxmlformats.org/presentationml/2006/ole">
            <mc:AlternateContent xmlns:mc="http://schemas.openxmlformats.org/markup-compatibility/2006">
              <mc:Choice xmlns:v="urn:schemas-microsoft-com:vml" Requires="v">
                <p:oleObj spid="_x0000_s480680" name="Equation" r:id="rId5" imgW="1497950" imgH="253890" progId="Equation.DSMT4">
                  <p:embed/>
                </p:oleObj>
              </mc:Choice>
              <mc:Fallback>
                <p:oleObj name="Equation" r:id="rId5" imgW="1497950" imgH="25389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8196" y="3238311"/>
                        <a:ext cx="2450264" cy="421383"/>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919601580"/>
              </p:ext>
            </p:extLst>
          </p:nvPr>
        </p:nvGraphicFramePr>
        <p:xfrm>
          <a:off x="1396179" y="3780951"/>
          <a:ext cx="4433777" cy="590255"/>
        </p:xfrm>
        <a:graphic>
          <a:graphicData uri="http://schemas.openxmlformats.org/presentationml/2006/ole">
            <mc:AlternateContent xmlns:mc="http://schemas.openxmlformats.org/markup-compatibility/2006">
              <mc:Choice xmlns:v="urn:schemas-microsoft-com:vml" Requires="v">
                <p:oleObj spid="_x0000_s480681" name="Equation" r:id="rId7" imgW="3632040" imgH="406080" progId="Equation.DSMT4">
                  <p:embed/>
                </p:oleObj>
              </mc:Choice>
              <mc:Fallback>
                <p:oleObj name="Equation" r:id="rId7" imgW="3632040" imgH="406080" progId="Equation.DSMT4">
                  <p:embed/>
                  <p:pic>
                    <p:nvPicPr>
                      <p:cNvPr id="0" name="Object 5"/>
                      <p:cNvPicPr>
                        <a:picLocks noChangeAspect="1" noChangeArrowheads="1"/>
                      </p:cNvPicPr>
                      <p:nvPr/>
                    </p:nvPicPr>
                    <p:blipFill>
                      <a:blip r:embed="rId8"/>
                      <a:srcRect/>
                      <a:stretch>
                        <a:fillRect/>
                      </a:stretch>
                    </p:blipFill>
                    <p:spPr bwMode="auto">
                      <a:xfrm>
                        <a:off x="1396179" y="3780951"/>
                        <a:ext cx="4433777" cy="59025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63730242"/>
              </p:ext>
            </p:extLst>
          </p:nvPr>
        </p:nvGraphicFramePr>
        <p:xfrm>
          <a:off x="2158797" y="4448053"/>
          <a:ext cx="2677228" cy="440763"/>
        </p:xfrm>
        <a:graphic>
          <a:graphicData uri="http://schemas.openxmlformats.org/presentationml/2006/ole">
            <mc:AlternateContent xmlns:mc="http://schemas.openxmlformats.org/markup-compatibility/2006">
              <mc:Choice xmlns:v="urn:schemas-microsoft-com:vml" Requires="v">
                <p:oleObj spid="_x0000_s480682" name="Equation" r:id="rId9" imgW="1562100" imgH="254000" progId="Equation.DSMT4">
                  <p:embed/>
                </p:oleObj>
              </mc:Choice>
              <mc:Fallback>
                <p:oleObj name="Equation" r:id="rId9" imgW="1562100" imgH="2540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8797" y="4448053"/>
                        <a:ext cx="2677228" cy="440763"/>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157311810"/>
              </p:ext>
            </p:extLst>
          </p:nvPr>
        </p:nvGraphicFramePr>
        <p:xfrm>
          <a:off x="2202275" y="6325689"/>
          <a:ext cx="2563199" cy="424371"/>
        </p:xfrm>
        <a:graphic>
          <a:graphicData uri="http://schemas.openxmlformats.org/presentationml/2006/ole">
            <mc:AlternateContent xmlns:mc="http://schemas.openxmlformats.org/markup-compatibility/2006">
              <mc:Choice xmlns:v="urn:schemas-microsoft-com:vml" Requires="v">
                <p:oleObj spid="_x0000_s480683" name="Equation" r:id="rId11" imgW="1435100" imgH="241300" progId="Equation.DSMT4">
                  <p:embed/>
                </p:oleObj>
              </mc:Choice>
              <mc:Fallback>
                <p:oleObj name="Equation" r:id="rId11" imgW="1435100" imgH="2413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2275" y="6325689"/>
                        <a:ext cx="2563199" cy="424371"/>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188858089"/>
              </p:ext>
            </p:extLst>
          </p:nvPr>
        </p:nvGraphicFramePr>
        <p:xfrm>
          <a:off x="2029056" y="5240994"/>
          <a:ext cx="2679404" cy="410951"/>
        </p:xfrm>
        <a:graphic>
          <a:graphicData uri="http://schemas.openxmlformats.org/presentationml/2006/ole">
            <mc:AlternateContent xmlns:mc="http://schemas.openxmlformats.org/markup-compatibility/2006">
              <mc:Choice xmlns:v="urn:schemas-microsoft-com:vml" Requires="v">
                <p:oleObj spid="_x0000_s480684" name="Equation" r:id="rId13" imgW="1548728" imgH="241195" progId="Equation.DSMT4">
                  <p:embed/>
                </p:oleObj>
              </mc:Choice>
              <mc:Fallback>
                <p:oleObj name="Equation" r:id="rId13" imgW="1548728" imgH="241195"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29056" y="5240994"/>
                        <a:ext cx="2679404" cy="41095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35566354"/>
              </p:ext>
            </p:extLst>
          </p:nvPr>
        </p:nvGraphicFramePr>
        <p:xfrm>
          <a:off x="1473490" y="5651945"/>
          <a:ext cx="4693260" cy="597072"/>
        </p:xfrm>
        <a:graphic>
          <a:graphicData uri="http://schemas.openxmlformats.org/presentationml/2006/ole">
            <mc:AlternateContent xmlns:mc="http://schemas.openxmlformats.org/markup-compatibility/2006">
              <mc:Choice xmlns:v="urn:schemas-microsoft-com:vml" Requires="v">
                <p:oleObj spid="_x0000_s480685" name="Equation" r:id="rId15" imgW="3733560" imgH="406080" progId="Equation.DSMT4">
                  <p:embed/>
                </p:oleObj>
              </mc:Choice>
              <mc:Fallback>
                <p:oleObj name="Equation" r:id="rId15" imgW="3733560" imgH="406080" progId="Equation.DSMT4">
                  <p:embed/>
                  <p:pic>
                    <p:nvPicPr>
                      <p:cNvPr id="0" name="Object 15"/>
                      <p:cNvPicPr>
                        <a:picLocks noChangeAspect="1" noChangeArrowheads="1"/>
                      </p:cNvPicPr>
                      <p:nvPr/>
                    </p:nvPicPr>
                    <p:blipFill>
                      <a:blip r:embed="rId16"/>
                      <a:srcRect/>
                      <a:stretch>
                        <a:fillRect/>
                      </a:stretch>
                    </p:blipFill>
                    <p:spPr bwMode="auto">
                      <a:xfrm>
                        <a:off x="1473490" y="5651945"/>
                        <a:ext cx="4693260" cy="597072"/>
                      </a:xfrm>
                      <a:prstGeom prst="rect">
                        <a:avLst/>
                      </a:prstGeom>
                      <a:noFill/>
                    </p:spPr>
                  </p:pic>
                </p:oleObj>
              </mc:Fallback>
            </mc:AlternateContent>
          </a:graphicData>
        </a:graphic>
      </p:graphicFrame>
      <p:sp>
        <p:nvSpPr>
          <p:cNvPr id="21" name="矩形 20"/>
          <p:cNvSpPr/>
          <p:nvPr/>
        </p:nvSpPr>
        <p:spPr>
          <a:xfrm>
            <a:off x="343445" y="741572"/>
            <a:ext cx="6663409" cy="511807"/>
          </a:xfrm>
          <a:prstGeom prst="rect">
            <a:avLst/>
          </a:prstGeom>
        </p:spPr>
        <p:txBody>
          <a:bodyPr wrap="square">
            <a:spAutoFit/>
          </a:bodyPr>
          <a:lstStyle/>
          <a:p>
            <a:pPr marL="342900" indent="-342900" algn="just">
              <a:lnSpc>
                <a:spcPct val="125000"/>
              </a:lnSpc>
              <a:buFont typeface="Wingdings" panose="05000000000000000000" pitchFamily="2" charset="2"/>
              <a:buChar char="p"/>
              <a:defRPr/>
            </a:pPr>
            <a:r>
              <a:rPr lang="zh-CN" altLang="en-US" sz="2400" b="1" dirty="0">
                <a:solidFill>
                  <a:srgbClr val="002060"/>
                </a:solidFill>
                <a:latin typeface="微软雅黑" pitchFamily="34" charset="-122"/>
                <a:ea typeface="微软雅黑" pitchFamily="34" charset="-122"/>
              </a:rPr>
              <a:t>辅助服务（备用）特性及模型</a:t>
            </a:r>
          </a:p>
        </p:txBody>
      </p:sp>
      <p:sp>
        <p:nvSpPr>
          <p:cNvPr id="23" name="椭圆 22"/>
          <p:cNvSpPr/>
          <p:nvPr/>
        </p:nvSpPr>
        <p:spPr bwMode="auto">
          <a:xfrm>
            <a:off x="5085659" y="3659694"/>
            <a:ext cx="426958" cy="711512"/>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4" name="矩形标注 23"/>
          <p:cNvSpPr/>
          <p:nvPr/>
        </p:nvSpPr>
        <p:spPr>
          <a:xfrm flipH="1">
            <a:off x="5117941" y="3212509"/>
            <a:ext cx="2484394" cy="516112"/>
          </a:xfrm>
          <a:prstGeom prst="wedgeRectCallout">
            <a:avLst>
              <a:gd name="adj1" fmla="val 42236"/>
              <a:gd name="adj2" fmla="val 90508"/>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气压下限约束的当前工况最大发电功率</a:t>
            </a:r>
          </a:p>
        </p:txBody>
      </p:sp>
      <p:sp>
        <p:nvSpPr>
          <p:cNvPr id="25" name="矩形标注 24"/>
          <p:cNvSpPr/>
          <p:nvPr/>
        </p:nvSpPr>
        <p:spPr>
          <a:xfrm flipH="1">
            <a:off x="5117942" y="4380330"/>
            <a:ext cx="2484395" cy="592581"/>
          </a:xfrm>
          <a:prstGeom prst="wedgeRectCallout">
            <a:avLst>
              <a:gd name="adj1" fmla="val 31000"/>
              <a:gd name="adj2" fmla="val -97863"/>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储热下限约束的当前工况最大发电功率</a:t>
            </a:r>
          </a:p>
        </p:txBody>
      </p:sp>
      <p:sp>
        <p:nvSpPr>
          <p:cNvPr id="27" name="椭圆 26"/>
          <p:cNvSpPr/>
          <p:nvPr/>
        </p:nvSpPr>
        <p:spPr bwMode="auto">
          <a:xfrm>
            <a:off x="5211960" y="5491718"/>
            <a:ext cx="426958" cy="711512"/>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28" name="矩形标注 27"/>
          <p:cNvSpPr/>
          <p:nvPr/>
        </p:nvSpPr>
        <p:spPr>
          <a:xfrm flipH="1">
            <a:off x="5139184" y="5108033"/>
            <a:ext cx="2463151" cy="516112"/>
          </a:xfrm>
          <a:prstGeom prst="wedgeRectCallout">
            <a:avLst>
              <a:gd name="adj1" fmla="val 29764"/>
              <a:gd name="adj2" fmla="val 94628"/>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气压上限约束的当前工况最大发电功率</a:t>
            </a:r>
          </a:p>
        </p:txBody>
      </p:sp>
      <p:sp>
        <p:nvSpPr>
          <p:cNvPr id="29" name="矩形标注 28"/>
          <p:cNvSpPr/>
          <p:nvPr/>
        </p:nvSpPr>
        <p:spPr>
          <a:xfrm flipH="1">
            <a:off x="5139185" y="6254556"/>
            <a:ext cx="2463150" cy="592581"/>
          </a:xfrm>
          <a:prstGeom prst="wedgeRectCallout">
            <a:avLst>
              <a:gd name="adj1" fmla="val 13302"/>
              <a:gd name="adj2" fmla="val -88892"/>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储热上限约束的当前工况最大发电功率</a:t>
            </a:r>
          </a:p>
        </p:txBody>
      </p:sp>
      <p:sp>
        <p:nvSpPr>
          <p:cNvPr id="30" name="左大括号 29"/>
          <p:cNvSpPr/>
          <p:nvPr/>
        </p:nvSpPr>
        <p:spPr bwMode="auto">
          <a:xfrm>
            <a:off x="1140998" y="3187698"/>
            <a:ext cx="531628" cy="163073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31" name="文本框 30"/>
          <p:cNvSpPr txBox="1"/>
          <p:nvPr/>
        </p:nvSpPr>
        <p:spPr>
          <a:xfrm>
            <a:off x="794042" y="3405020"/>
            <a:ext cx="444930" cy="1200329"/>
          </a:xfrm>
          <a:prstGeom prst="rect">
            <a:avLst/>
          </a:prstGeom>
          <a:noFill/>
        </p:spPr>
        <p:txBody>
          <a:bodyPr wrap="square" rtlCol="0">
            <a:spAutoFit/>
          </a:bodyPr>
          <a:lstStyle/>
          <a:p>
            <a:r>
              <a:rPr lang="zh-CN" altLang="en-US" dirty="0">
                <a:solidFill>
                  <a:schemeClr val="bg2"/>
                </a:solidFill>
                <a:latin typeface="微软雅黑" panose="020B0503020204020204" pitchFamily="34" charset="-122"/>
                <a:ea typeface="微软雅黑" panose="020B0503020204020204" pitchFamily="34" charset="-122"/>
              </a:rPr>
              <a:t>压缩工况</a:t>
            </a:r>
          </a:p>
        </p:txBody>
      </p:sp>
      <p:sp>
        <p:nvSpPr>
          <p:cNvPr id="32" name="左大括号 31"/>
          <p:cNvSpPr/>
          <p:nvPr/>
        </p:nvSpPr>
        <p:spPr bwMode="auto">
          <a:xfrm>
            <a:off x="1207676" y="5044722"/>
            <a:ext cx="531628" cy="163073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33" name="文本框 32"/>
          <p:cNvSpPr txBox="1"/>
          <p:nvPr/>
        </p:nvSpPr>
        <p:spPr>
          <a:xfrm>
            <a:off x="871353" y="5262044"/>
            <a:ext cx="444930" cy="1200329"/>
          </a:xfrm>
          <a:prstGeom prst="rect">
            <a:avLst/>
          </a:prstGeom>
          <a:noFill/>
        </p:spPr>
        <p:txBody>
          <a:bodyPr wrap="square" rtlCol="0">
            <a:spAutoFit/>
          </a:bodyPr>
          <a:lstStyle/>
          <a:p>
            <a:r>
              <a:rPr lang="zh-CN" altLang="en-US" dirty="0">
                <a:solidFill>
                  <a:schemeClr val="bg2"/>
                </a:solidFill>
                <a:latin typeface="微软雅黑" panose="020B0503020204020204" pitchFamily="34" charset="-122"/>
                <a:ea typeface="微软雅黑" panose="020B0503020204020204" pitchFamily="34" charset="-122"/>
              </a:rPr>
              <a:t>发电工况</a:t>
            </a:r>
          </a:p>
        </p:txBody>
      </p:sp>
      <p:sp>
        <p:nvSpPr>
          <p:cNvPr id="34" name="圆角矩形 33"/>
          <p:cNvSpPr/>
          <p:nvPr/>
        </p:nvSpPr>
        <p:spPr bwMode="auto">
          <a:xfrm>
            <a:off x="1406812" y="3780951"/>
            <a:ext cx="4423144" cy="510778"/>
          </a:xfrm>
          <a:prstGeom prst="roundRect">
            <a:avLst/>
          </a:prstGeom>
          <a:noFill/>
          <a:ln w="9525" cap="flat" cmpd="sng" algn="ctr">
            <a:solidFill>
              <a:schemeClr val="accent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35" name="圆角矩形 34"/>
          <p:cNvSpPr/>
          <p:nvPr/>
        </p:nvSpPr>
        <p:spPr bwMode="auto">
          <a:xfrm>
            <a:off x="1500067" y="5678356"/>
            <a:ext cx="4693260" cy="510778"/>
          </a:xfrm>
          <a:prstGeom prst="roundRect">
            <a:avLst/>
          </a:prstGeom>
          <a:noFill/>
          <a:ln w="9525" cap="flat" cmpd="sng" algn="ctr">
            <a:solidFill>
              <a:schemeClr val="accent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37" name="下箭头 8"/>
          <p:cNvSpPr>
            <a:spLocks noChangeAspect="1" noChangeArrowheads="1"/>
          </p:cNvSpPr>
          <p:nvPr/>
        </p:nvSpPr>
        <p:spPr bwMode="auto">
          <a:xfrm rot="5400000">
            <a:off x="7571065" y="4753833"/>
            <a:ext cx="1048236"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39" name="文本框 38"/>
          <p:cNvSpPr txBox="1"/>
          <p:nvPr/>
        </p:nvSpPr>
        <p:spPr>
          <a:xfrm>
            <a:off x="8347783" y="3859814"/>
            <a:ext cx="669217" cy="2516073"/>
          </a:xfrm>
          <a:prstGeom prst="rect">
            <a:avLst/>
          </a:prstGeom>
          <a:solidFill>
            <a:schemeClr val="bg1">
              <a:lumMod val="20000"/>
              <a:lumOff val="80000"/>
            </a:schemeClr>
          </a:solidFill>
        </p:spPr>
        <p:txBody>
          <a:bodyPr wrap="square" rtlCol="0">
            <a:spAutoFit/>
          </a:bodyPr>
          <a:lstStyle/>
          <a:p>
            <a:pPr algn="just">
              <a:lnSpc>
                <a:spcPct val="125000"/>
              </a:lnSpc>
            </a:pPr>
            <a:r>
              <a:rPr lang="zh-CN" altLang="en-US" dirty="0">
                <a:solidFill>
                  <a:schemeClr val="bg2"/>
                </a:solidFill>
                <a:latin typeface="微软雅黑" panose="020B0503020204020204" pitchFamily="34" charset="-122"/>
                <a:ea typeface="微软雅黑" panose="020B0503020204020204" pitchFamily="34" charset="-122"/>
              </a:rPr>
              <a:t>由全动态模型在运行点简化确定</a:t>
            </a:r>
          </a:p>
        </p:txBody>
      </p:sp>
      <p:sp>
        <p:nvSpPr>
          <p:cNvPr id="40" name="矩形标注 39"/>
          <p:cNvSpPr/>
          <p:nvPr/>
        </p:nvSpPr>
        <p:spPr>
          <a:xfrm flipH="1">
            <a:off x="303358" y="3148813"/>
            <a:ext cx="431674" cy="3638826"/>
          </a:xfrm>
          <a:prstGeom prst="wedgeRectCallout">
            <a:avLst>
              <a:gd name="adj1" fmla="val 23787"/>
              <a:gd name="adj2" fmla="val 4860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辅助服务市场应用</a:t>
            </a:r>
          </a:p>
        </p:txBody>
      </p:sp>
      <p:graphicFrame>
        <p:nvGraphicFramePr>
          <p:cNvPr id="36" name="对象 35"/>
          <p:cNvGraphicFramePr>
            <a:graphicFrameLocks noChangeAspect="1"/>
          </p:cNvGraphicFramePr>
          <p:nvPr>
            <p:extLst>
              <p:ext uri="{D42A27DB-BD31-4B8C-83A1-F6EECF244321}">
                <p14:modId xmlns:p14="http://schemas.microsoft.com/office/powerpoint/2010/main" val="2516855837"/>
              </p:ext>
            </p:extLst>
          </p:nvPr>
        </p:nvGraphicFramePr>
        <p:xfrm>
          <a:off x="619825" y="1112044"/>
          <a:ext cx="3962400" cy="2471017"/>
        </p:xfrm>
        <a:graphic>
          <a:graphicData uri="http://schemas.openxmlformats.org/presentationml/2006/ole">
            <mc:AlternateContent xmlns:mc="http://schemas.openxmlformats.org/markup-compatibility/2006">
              <mc:Choice xmlns:v="urn:schemas-microsoft-com:vml" Requires="v">
                <p:oleObj spid="_x0000_s480686" name="Visio" r:id="rId17" imgW="3105212" imgH="1943100" progId="Visio.Drawing.15">
                  <p:embed/>
                </p:oleObj>
              </mc:Choice>
              <mc:Fallback>
                <p:oleObj name="Visio" r:id="rId17" imgW="3105212" imgH="1943100" progId="Visio.Drawing.15">
                  <p:embed/>
                  <p:pic>
                    <p:nvPicPr>
                      <p:cNvPr id="6" name="对象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825" y="1112044"/>
                        <a:ext cx="3962400" cy="2471017"/>
                      </a:xfrm>
                      <a:prstGeom prst="rect">
                        <a:avLst/>
                      </a:prstGeom>
                      <a:noFill/>
                    </p:spPr>
                  </p:pic>
                </p:oleObj>
              </mc:Fallback>
            </mc:AlternateContent>
          </a:graphicData>
        </a:graphic>
      </p:graphicFrame>
      <p:sp>
        <p:nvSpPr>
          <p:cNvPr id="41" name="矩形 40"/>
          <p:cNvSpPr/>
          <p:nvPr/>
        </p:nvSpPr>
        <p:spPr>
          <a:xfrm>
            <a:off x="5117941" y="1182706"/>
            <a:ext cx="3899059" cy="1754326"/>
          </a:xfrm>
          <a:prstGeom prst="rect">
            <a:avLst/>
          </a:prstGeom>
          <a:solidFill>
            <a:schemeClr val="bg1">
              <a:lumMod val="40000"/>
              <a:lumOff val="60000"/>
            </a:schemeClr>
          </a:solidFill>
        </p:spPr>
        <p:txBody>
          <a:bodyPr wrap="square">
            <a:spAutoFit/>
          </a:bodyPr>
          <a:lstStyle/>
          <a:p>
            <a:pPr marL="0" marR="0" lvl="1" defTabSz="914400" eaLnBrk="1" fontAlgn="auto" latinLnBrk="0" hangingPunct="1">
              <a:lnSpc>
                <a:spcPct val="150000"/>
              </a:lnSpc>
              <a:spcBef>
                <a:spcPts val="0"/>
              </a:spcBef>
              <a:spcAft>
                <a:spcPts val="0"/>
              </a:spcAft>
              <a:buClrTx/>
              <a:buSzTx/>
              <a:tabLst/>
              <a:defRPr/>
            </a:pPr>
            <a:r>
              <a:rPr kumimoji="0" lang="zh-CN" altLang="en-US" b="1" kern="0" dirty="0">
                <a:latin typeface="微软雅黑" panose="020B0503020204020204" pitchFamily="34" charset="-122"/>
                <a:ea typeface="微软雅黑" panose="020B0503020204020204" pitchFamily="34" charset="-122"/>
              </a:rPr>
              <a:t>正负负荷备用容量受</a:t>
            </a:r>
            <a:r>
              <a:rPr kumimoji="0" lang="en-US" altLang="zh-CN" b="1" kern="0" dirty="0">
                <a:latin typeface="微软雅黑" panose="020B0503020204020204" pitchFamily="34" charset="-122"/>
                <a:ea typeface="微软雅黑" panose="020B0503020204020204" pitchFamily="34" charset="-122"/>
              </a:rPr>
              <a:t>AA-CAES</a:t>
            </a:r>
            <a:r>
              <a:rPr kumimoji="0" lang="zh-CN" altLang="en-US" b="1" kern="0" dirty="0">
                <a:solidFill>
                  <a:schemeClr val="bg2"/>
                </a:solidFill>
                <a:latin typeface="微软雅黑" panose="020B0503020204020204" pitchFamily="34" charset="-122"/>
                <a:ea typeface="微软雅黑" panose="020B0503020204020204" pitchFamily="34" charset="-122"/>
              </a:rPr>
              <a:t>动态特性、</a:t>
            </a: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发电（压缩）功率上下限、</a:t>
            </a:r>
            <a:r>
              <a:rPr kumimoji="0" lang="zh-CN" altLang="en-US" b="1" kern="0" dirty="0">
                <a:solidFill>
                  <a:schemeClr val="bg2"/>
                </a:solidFill>
                <a:latin typeface="微软雅黑" panose="020B0503020204020204" pitchFamily="34" charset="-122"/>
                <a:ea typeface="微软雅黑" panose="020B0503020204020204" pitchFamily="34" charset="-122"/>
              </a:rPr>
              <a:t>储气室气压限制、</a:t>
            </a:r>
            <a:r>
              <a:rPr kumimoji="0" lang="zh-CN" altLang="en-US" sz="1800" b="1" i="0" u="none" strike="noStrike" kern="0" cap="none" spc="0" normalizeH="0" baseline="0" noProof="0" dirty="0">
                <a:ln>
                  <a:noFill/>
                </a:ln>
                <a:solidFill>
                  <a:schemeClr val="bg2"/>
                </a:solidFill>
                <a:effectLst/>
                <a:uLnTx/>
                <a:uFillTx/>
                <a:latin typeface="微软雅黑" panose="020B0503020204020204" pitchFamily="34" charset="-122"/>
                <a:ea typeface="微软雅黑" panose="020B0503020204020204" pitchFamily="34" charset="-122"/>
              </a:rPr>
              <a:t>储热系统储热量限制</a:t>
            </a:r>
            <a:r>
              <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等因素影响</a:t>
            </a:r>
            <a:endParaRPr kumimoji="0" lang="en-US" altLang="zh-CN"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1663852211"/>
      </p:ext>
    </p:extLst>
  </p:cSld>
  <p:clrMapOvr>
    <a:masterClrMapping/>
  </p:clrMapOvr>
  <mc:AlternateContent xmlns:mc="http://schemas.openxmlformats.org/markup-compatibility/2006" xmlns:p14="http://schemas.microsoft.com/office/powerpoint/2010/main">
    <mc:Choice Requires="p14">
      <p:transition p14:dur="200" advClick="0" advTm="25213">
        <p:fade/>
      </p:transition>
    </mc:Choice>
    <mc:Fallback xmlns="">
      <p:transition advClick="0" advTm="252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4" grpId="0" animBg="1"/>
      <p:bldP spid="25" grpId="0" animBg="1"/>
      <p:bldP spid="28" grpId="0" animBg="1"/>
      <p:bldP spid="29" grpId="0" animBg="1"/>
      <p:bldP spid="37" grpId="0" animBg="1"/>
      <p:bldP spid="39"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stretch>
            <a:fillRect/>
          </a:stretch>
        </p:blipFill>
        <p:spPr>
          <a:xfrm>
            <a:off x="4404163" y="2600520"/>
            <a:ext cx="4728655" cy="2797373"/>
          </a:xfrm>
          <a:prstGeom prst="rect">
            <a:avLst/>
          </a:prstGeom>
        </p:spPr>
      </p:pic>
      <p:pic>
        <p:nvPicPr>
          <p:cNvPr id="8" name="图片 7"/>
          <p:cNvPicPr>
            <a:picLocks noChangeAspect="1"/>
          </p:cNvPicPr>
          <p:nvPr/>
        </p:nvPicPr>
        <p:blipFill>
          <a:blip r:embed="rId6"/>
          <a:stretch>
            <a:fillRect/>
          </a:stretch>
        </p:blipFill>
        <p:spPr>
          <a:xfrm>
            <a:off x="50400" y="2384922"/>
            <a:ext cx="4857143" cy="3228571"/>
          </a:xfrm>
          <a:prstGeom prst="rect">
            <a:avLst/>
          </a:prstGeom>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itchFamily="34" charset="0"/>
              <a:ea typeface="ヒラギノ角ゴ Pro W3" pitchFamily="125" charset="-122"/>
              <a:cs typeface="+mn-cs"/>
            </a:endParaRPr>
          </a:p>
        </p:txBody>
      </p:sp>
      <p:sp>
        <p:nvSpPr>
          <p:cNvPr id="7" name="Rectangle 2"/>
          <p:cNvSpPr txBox="1">
            <a:spLocks noChangeArrowheads="1"/>
          </p:cNvSpPr>
          <p:nvPr/>
        </p:nvSpPr>
        <p:spPr bwMode="auto">
          <a:xfrm>
            <a:off x="50400" y="69097"/>
            <a:ext cx="9124950" cy="646113"/>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defRPr/>
            </a:pPr>
            <a:r>
              <a:rPr lang="en-US" altLang="zh-CN" sz="3200" b="1" kern="0" dirty="0">
                <a:solidFill>
                  <a:prstClr val="white"/>
                </a:solidFill>
                <a:latin typeface="微软雅黑" pitchFamily="34" charset="-122"/>
                <a:ea typeface="微软雅黑" pitchFamily="34" charset="-122"/>
                <a:cs typeface="+mj-cs"/>
              </a:rPr>
              <a:t>  3.1.2</a:t>
            </a:r>
            <a:r>
              <a:rPr lang="zh-CN" altLang="en-US" sz="3200" b="1" kern="0" dirty="0">
                <a:solidFill>
                  <a:prstClr val="white"/>
                </a:solidFill>
                <a:latin typeface="微软雅黑" pitchFamily="34" charset="-122"/>
                <a:ea typeface="微软雅黑" pitchFamily="34" charset="-122"/>
                <a:cs typeface="+mj-cs"/>
              </a:rPr>
              <a:t> </a:t>
            </a:r>
            <a:r>
              <a:rPr lang="en-US" altLang="zh-CN" sz="3200" b="1" kern="0" dirty="0">
                <a:solidFill>
                  <a:prstClr val="white"/>
                </a:solidFill>
                <a:latin typeface="微软雅黑" pitchFamily="34" charset="-122"/>
                <a:ea typeface="微软雅黑" pitchFamily="34" charset="-122"/>
                <a:cs typeface="+mj-cs"/>
              </a:rPr>
              <a:t>AA-CAES </a:t>
            </a:r>
            <a:r>
              <a:rPr lang="zh-CN" altLang="en-US" sz="3200" b="1" kern="0" dirty="0">
                <a:solidFill>
                  <a:prstClr val="white"/>
                </a:solidFill>
                <a:latin typeface="微软雅黑" pitchFamily="34" charset="-122"/>
                <a:ea typeface="微软雅黑" pitchFamily="34" charset="-122"/>
                <a:cs typeface="+mj-cs"/>
              </a:rPr>
              <a:t>不同应用场景建模分析 </a:t>
            </a: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6" name="矩形标注 35"/>
          <p:cNvSpPr/>
          <p:nvPr/>
        </p:nvSpPr>
        <p:spPr>
          <a:xfrm flipH="1">
            <a:off x="223284" y="2187563"/>
            <a:ext cx="2799972" cy="465161"/>
          </a:xfrm>
          <a:prstGeom prst="wedgeRectCallout">
            <a:avLst>
              <a:gd name="adj1" fmla="val -80933"/>
              <a:gd name="adj2" fmla="val 95502"/>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热源 </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1 </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透平乏气</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r>
              <a:rPr lang="zh-CN" altLang="en-US" sz="1600" b="1" kern="0" dirty="0">
                <a:solidFill>
                  <a:prstClr val="white"/>
                </a:solidFill>
                <a:latin typeface="微软雅黑" pitchFamily="34" charset="-122"/>
                <a:ea typeface="微软雅黑" pitchFamily="34" charset="-122"/>
              </a:rPr>
              <a:t>同</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CHP</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0" name="矩形标注 39"/>
          <p:cNvSpPr/>
          <p:nvPr/>
        </p:nvSpPr>
        <p:spPr>
          <a:xfrm flipH="1">
            <a:off x="223284" y="5249368"/>
            <a:ext cx="2945218" cy="457200"/>
          </a:xfrm>
          <a:prstGeom prst="wedgeRectCallout">
            <a:avLst>
              <a:gd name="adj1" fmla="val -32230"/>
              <a:gd name="adj2" fmla="val -113095"/>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热源 </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2</a:t>
            </a:r>
            <a:r>
              <a:rPr lang="zh-CN" altLang="en-US" sz="1600" b="1" kern="0" dirty="0">
                <a:solidFill>
                  <a:prstClr val="white"/>
                </a:solidFill>
                <a:latin typeface="微软雅黑" pitchFamily="34" charset="-122"/>
                <a:ea typeface="微软雅黑" pitchFamily="34" charset="-122"/>
              </a:rPr>
              <a:t>  外部补热单元</a:t>
            </a:r>
            <a:r>
              <a:rPr lang="en-US" altLang="zh-CN" sz="1600" b="1" kern="0" dirty="0">
                <a:solidFill>
                  <a:prstClr val="white"/>
                </a:solidFill>
                <a:latin typeface="微软雅黑" pitchFamily="34" charset="-122"/>
                <a:ea typeface="微软雅黑" pitchFamily="34" charset="-122"/>
              </a:rPr>
              <a:t>-</a:t>
            </a:r>
            <a:r>
              <a:rPr lang="zh-CN" altLang="en-US" sz="1600" b="1" kern="0" dirty="0">
                <a:solidFill>
                  <a:prstClr val="white"/>
                </a:solidFill>
                <a:latin typeface="微软雅黑" pitchFamily="34" charset="-122"/>
                <a:ea typeface="微软雅黑" pitchFamily="34" charset="-122"/>
              </a:rPr>
              <a:t>同</a:t>
            </a:r>
            <a:r>
              <a:rPr lang="en-US" altLang="zh-CN" sz="1600" b="1" kern="0" dirty="0">
                <a:solidFill>
                  <a:prstClr val="white"/>
                </a:solidFill>
                <a:latin typeface="微软雅黑" pitchFamily="34" charset="-122"/>
                <a:ea typeface="微软雅黑" pitchFamily="34" charset="-122"/>
              </a:rPr>
              <a:t>CSP</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1" name="矩形标注 40"/>
          <p:cNvSpPr/>
          <p:nvPr/>
        </p:nvSpPr>
        <p:spPr>
          <a:xfrm flipH="1">
            <a:off x="5364661" y="2192599"/>
            <a:ext cx="2722601" cy="490635"/>
          </a:xfrm>
          <a:prstGeom prst="wedgeRectCallout">
            <a:avLst>
              <a:gd name="adj1" fmla="val 41721"/>
              <a:gd name="adj2" fmla="val 14196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热源 </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3 </a:t>
            </a:r>
            <a:r>
              <a:rPr lang="zh-CN" altLang="en-US" sz="1600" b="1" kern="0" dirty="0">
                <a:solidFill>
                  <a:prstClr val="white"/>
                </a:solidFill>
                <a:latin typeface="微软雅黑" pitchFamily="34" charset="-122"/>
                <a:ea typeface="微软雅黑" pitchFamily="34" charset="-122"/>
              </a:rPr>
              <a:t>空气压缩热能</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2" name="矩形标注 41"/>
          <p:cNvSpPr/>
          <p:nvPr/>
        </p:nvSpPr>
        <p:spPr>
          <a:xfrm flipH="1">
            <a:off x="4425541" y="5299320"/>
            <a:ext cx="3221270" cy="445178"/>
          </a:xfrm>
          <a:prstGeom prst="wedgeRectCallout">
            <a:avLst>
              <a:gd name="adj1" fmla="val -6454"/>
              <a:gd name="adj2" fmla="val -2433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热源 </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4 </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辅助电热单元</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-EB/HP</a:t>
            </a:r>
          </a:p>
        </p:txBody>
      </p:sp>
      <p:grpSp>
        <p:nvGrpSpPr>
          <p:cNvPr id="17" name="组合 16"/>
          <p:cNvGrpSpPr/>
          <p:nvPr/>
        </p:nvGrpSpPr>
        <p:grpSpPr>
          <a:xfrm>
            <a:off x="687884" y="1142812"/>
            <a:ext cx="3363126" cy="1007474"/>
            <a:chOff x="634716" y="1196516"/>
            <a:chExt cx="3363126" cy="1007474"/>
          </a:xfrm>
        </p:grpSpPr>
        <p:pic>
          <p:nvPicPr>
            <p:cNvPr id="13" name="图片 12"/>
            <p:cNvPicPr>
              <a:picLocks noChangeAspect="1"/>
            </p:cNvPicPr>
            <p:nvPr/>
          </p:nvPicPr>
          <p:blipFill>
            <a:blip r:embed="rId7"/>
            <a:stretch>
              <a:fillRect/>
            </a:stretch>
          </p:blipFill>
          <p:spPr>
            <a:xfrm>
              <a:off x="634716" y="1196516"/>
              <a:ext cx="3363126" cy="621008"/>
            </a:xfrm>
            <a:prstGeom prst="rect">
              <a:avLst/>
            </a:prstGeom>
          </p:spPr>
        </p:pic>
        <p:pic>
          <p:nvPicPr>
            <p:cNvPr id="15" name="图片 14"/>
            <p:cNvPicPr>
              <a:picLocks noChangeAspect="1"/>
            </p:cNvPicPr>
            <p:nvPr/>
          </p:nvPicPr>
          <p:blipFill>
            <a:blip r:embed="rId8"/>
            <a:stretch>
              <a:fillRect/>
            </a:stretch>
          </p:blipFill>
          <p:spPr>
            <a:xfrm>
              <a:off x="1159745" y="1633434"/>
              <a:ext cx="2313067" cy="570556"/>
            </a:xfrm>
            <a:prstGeom prst="rect">
              <a:avLst/>
            </a:prstGeom>
          </p:spPr>
        </p:pic>
      </p:grpSp>
      <p:sp>
        <p:nvSpPr>
          <p:cNvPr id="18" name="椭圆 17"/>
          <p:cNvSpPr/>
          <p:nvPr/>
        </p:nvSpPr>
        <p:spPr bwMode="auto">
          <a:xfrm>
            <a:off x="223284" y="1195448"/>
            <a:ext cx="4072269" cy="1088352"/>
          </a:xfrm>
          <a:prstGeom prst="ellipse">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grpSp>
        <p:nvGrpSpPr>
          <p:cNvPr id="46" name="组合 45"/>
          <p:cNvGrpSpPr/>
          <p:nvPr/>
        </p:nvGrpSpPr>
        <p:grpSpPr>
          <a:xfrm>
            <a:off x="141107" y="5752120"/>
            <a:ext cx="3828571" cy="1105880"/>
            <a:chOff x="1763809" y="5712856"/>
            <a:chExt cx="3828571" cy="1105880"/>
          </a:xfrm>
        </p:grpSpPr>
        <p:pic>
          <p:nvPicPr>
            <p:cNvPr id="22" name="图片 21"/>
            <p:cNvPicPr>
              <a:picLocks noChangeAspect="1"/>
            </p:cNvPicPr>
            <p:nvPr/>
          </p:nvPicPr>
          <p:blipFill>
            <a:blip r:embed="rId9"/>
            <a:stretch>
              <a:fillRect/>
            </a:stretch>
          </p:blipFill>
          <p:spPr>
            <a:xfrm>
              <a:off x="1763809" y="6271313"/>
              <a:ext cx="3828571" cy="547423"/>
            </a:xfrm>
            <a:prstGeom prst="rect">
              <a:avLst/>
            </a:prstGeom>
          </p:spPr>
          <p:style>
            <a:lnRef idx="1">
              <a:schemeClr val="accent1"/>
            </a:lnRef>
            <a:fillRef idx="2">
              <a:schemeClr val="accent1"/>
            </a:fillRef>
            <a:effectRef idx="1">
              <a:schemeClr val="accent1"/>
            </a:effectRef>
            <a:fontRef idx="minor">
              <a:schemeClr val="dk1"/>
            </a:fontRef>
          </p:style>
        </p:pic>
        <p:pic>
          <p:nvPicPr>
            <p:cNvPr id="26" name="图片 25"/>
            <p:cNvPicPr>
              <a:picLocks noChangeAspect="1"/>
            </p:cNvPicPr>
            <p:nvPr/>
          </p:nvPicPr>
          <p:blipFill>
            <a:blip r:embed="rId10"/>
            <a:stretch>
              <a:fillRect/>
            </a:stretch>
          </p:blipFill>
          <p:spPr>
            <a:xfrm>
              <a:off x="1763809" y="5712856"/>
              <a:ext cx="3828571" cy="685714"/>
            </a:xfrm>
            <a:prstGeom prst="rect">
              <a:avLst/>
            </a:prstGeom>
          </p:spPr>
          <p:style>
            <a:lnRef idx="1">
              <a:schemeClr val="accent1"/>
            </a:lnRef>
            <a:fillRef idx="2">
              <a:schemeClr val="accent1"/>
            </a:fillRef>
            <a:effectRef idx="1">
              <a:schemeClr val="accent1"/>
            </a:effectRef>
            <a:fontRef idx="minor">
              <a:schemeClr val="dk1"/>
            </a:fontRef>
          </p:style>
        </p:pic>
      </p:grpSp>
      <p:pic>
        <p:nvPicPr>
          <p:cNvPr id="47" name="图片 46"/>
          <p:cNvPicPr>
            <a:picLocks noChangeAspect="1"/>
          </p:cNvPicPr>
          <p:nvPr/>
        </p:nvPicPr>
        <p:blipFill>
          <a:blip r:embed="rId11"/>
          <a:stretch>
            <a:fillRect/>
          </a:stretch>
        </p:blipFill>
        <p:spPr>
          <a:xfrm>
            <a:off x="5057050" y="1307086"/>
            <a:ext cx="3507944" cy="752350"/>
          </a:xfrm>
          <a:prstGeom prst="rect">
            <a:avLst/>
          </a:prstGeom>
        </p:spPr>
      </p:pic>
      <p:graphicFrame>
        <p:nvGraphicFramePr>
          <p:cNvPr id="49" name="对象 48"/>
          <p:cNvGraphicFramePr>
            <a:graphicFrameLocks noChangeAspect="1"/>
          </p:cNvGraphicFramePr>
          <p:nvPr>
            <p:extLst>
              <p:ext uri="{D42A27DB-BD31-4B8C-83A1-F6EECF244321}">
                <p14:modId xmlns:p14="http://schemas.microsoft.com/office/powerpoint/2010/main" val="1769290273"/>
              </p:ext>
            </p:extLst>
          </p:nvPr>
        </p:nvGraphicFramePr>
        <p:xfrm>
          <a:off x="7713635" y="5373162"/>
          <a:ext cx="1461715" cy="338875"/>
        </p:xfrm>
        <a:graphic>
          <a:graphicData uri="http://schemas.openxmlformats.org/presentationml/2006/ole">
            <mc:AlternateContent xmlns:mc="http://schemas.openxmlformats.org/markup-compatibility/2006">
              <mc:Choice xmlns:v="urn:schemas-microsoft-com:vml" Requires="v">
                <p:oleObj spid="_x0000_s481340" name="Equation" r:id="rId12" imgW="914400" imgH="215640" progId="Equation.DSMT4">
                  <p:embed/>
                </p:oleObj>
              </mc:Choice>
              <mc:Fallback>
                <p:oleObj name="Equation" r:id="rId12" imgW="914400" imgH="215640" progId="Equation.DSMT4">
                  <p:embed/>
                  <p:pic>
                    <p:nvPicPr>
                      <p:cNvPr id="0" name="Object 1"/>
                      <p:cNvPicPr>
                        <a:picLocks noChangeAspect="1" noChangeArrowheads="1"/>
                      </p:cNvPicPr>
                      <p:nvPr/>
                    </p:nvPicPr>
                    <p:blipFill>
                      <a:blip r:embed="rId13"/>
                      <a:srcRect/>
                      <a:stretch>
                        <a:fillRect/>
                      </a:stretch>
                    </p:blipFill>
                    <p:spPr bwMode="auto">
                      <a:xfrm>
                        <a:off x="7713635" y="5373162"/>
                        <a:ext cx="1461715" cy="338875"/>
                      </a:xfrm>
                      <a:prstGeom prst="rect">
                        <a:avLst/>
                      </a:prstGeom>
                      <a:noFill/>
                    </p:spPr>
                  </p:pic>
                </p:oleObj>
              </mc:Fallback>
            </mc:AlternateContent>
          </a:graphicData>
        </a:graphic>
      </p:graphicFrame>
      <p:sp>
        <p:nvSpPr>
          <p:cNvPr id="50" name="椭圆 49"/>
          <p:cNvSpPr/>
          <p:nvPr/>
        </p:nvSpPr>
        <p:spPr bwMode="auto">
          <a:xfrm>
            <a:off x="2707692" y="5775882"/>
            <a:ext cx="460810" cy="39606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51" name="椭圆 50"/>
          <p:cNvSpPr/>
          <p:nvPr/>
        </p:nvSpPr>
        <p:spPr bwMode="auto">
          <a:xfrm>
            <a:off x="8530224" y="5344565"/>
            <a:ext cx="460810" cy="39606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52" name="椭圆 51"/>
          <p:cNvSpPr/>
          <p:nvPr/>
        </p:nvSpPr>
        <p:spPr bwMode="auto">
          <a:xfrm>
            <a:off x="5805376" y="1275684"/>
            <a:ext cx="417375" cy="39966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53" name="椭圆 52"/>
          <p:cNvSpPr/>
          <p:nvPr/>
        </p:nvSpPr>
        <p:spPr bwMode="auto">
          <a:xfrm>
            <a:off x="5790779" y="1779153"/>
            <a:ext cx="417375" cy="399668"/>
          </a:xfrm>
          <a:prstGeom prst="ellips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55" name="矩形 10"/>
          <p:cNvSpPr>
            <a:spLocks noChangeArrowheads="1"/>
          </p:cNvSpPr>
          <p:nvPr/>
        </p:nvSpPr>
        <p:spPr bwMode="auto">
          <a:xfrm>
            <a:off x="4073735" y="5880597"/>
            <a:ext cx="5059083" cy="461665"/>
          </a:xfrm>
          <a:prstGeom prst="rect">
            <a:avLst/>
          </a:prstGeom>
          <a:solidFill>
            <a:srgbClr val="0070C0"/>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schemeClr val="tx1">
                    <a:lumMod val="95000"/>
                  </a:schemeClr>
                </a:solidFill>
                <a:latin typeface="微软雅黑" panose="020B0503020204020204" pitchFamily="34" charset="-122"/>
                <a:ea typeface="微软雅黑" panose="020B0503020204020204" pitchFamily="34" charset="-122"/>
              </a:rPr>
              <a:t>绘制不同热源情况下多能联供可行域形状</a:t>
            </a:r>
            <a:endParaRPr kumimoji="0" lang="en-US" altLang="zh-CN" sz="2000" b="1" kern="0" dirty="0">
              <a:solidFill>
                <a:schemeClr val="tx1">
                  <a:lumMod val="95000"/>
                </a:schemeClr>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4"/>
          <a:stretch>
            <a:fillRect/>
          </a:stretch>
        </p:blipFill>
        <p:spPr>
          <a:xfrm>
            <a:off x="4615005" y="4989700"/>
            <a:ext cx="4221911" cy="1730291"/>
          </a:xfrm>
          <a:prstGeom prst="rect">
            <a:avLst/>
          </a:prstGeom>
        </p:spPr>
      </p:pic>
      <p:sp>
        <p:nvSpPr>
          <p:cNvPr id="27" name="矩形 26"/>
          <p:cNvSpPr/>
          <p:nvPr/>
        </p:nvSpPr>
        <p:spPr>
          <a:xfrm>
            <a:off x="343445" y="741572"/>
            <a:ext cx="6663409" cy="511807"/>
          </a:xfrm>
          <a:prstGeom prst="rect">
            <a:avLst/>
          </a:prstGeom>
        </p:spPr>
        <p:txBody>
          <a:bodyPr wrap="square">
            <a:spAutoFit/>
          </a:bodyPr>
          <a:lstStyle/>
          <a:p>
            <a:pPr marL="342900" indent="-342900" algn="just">
              <a:lnSpc>
                <a:spcPct val="125000"/>
              </a:lnSpc>
              <a:buFont typeface="Wingdings" panose="05000000000000000000" pitchFamily="2" charset="2"/>
              <a:buChar char="p"/>
              <a:defRPr/>
            </a:pPr>
            <a:r>
              <a:rPr lang="en-US" altLang="zh-CN" sz="2400" b="1" dirty="0">
                <a:solidFill>
                  <a:srgbClr val="002060"/>
                </a:solidFill>
                <a:latin typeface="微软雅黑" pitchFamily="34" charset="-122"/>
                <a:ea typeface="微软雅黑" pitchFamily="34" charset="-122"/>
              </a:rPr>
              <a:t> </a:t>
            </a:r>
            <a:r>
              <a:rPr lang="zh-CN" altLang="en-US" sz="2400" b="1" dirty="0">
                <a:solidFill>
                  <a:srgbClr val="002060"/>
                </a:solidFill>
                <a:latin typeface="微软雅黑" pitchFamily="34" charset="-122"/>
                <a:ea typeface="微软雅黑" pitchFamily="34" charset="-122"/>
              </a:rPr>
              <a:t>多能流联供特性及模型</a:t>
            </a:r>
          </a:p>
        </p:txBody>
      </p:sp>
    </p:spTree>
    <p:custDataLst>
      <p:tags r:id="rId2"/>
    </p:custDataLst>
    <p:extLst>
      <p:ext uri="{BB962C8B-B14F-4D97-AF65-F5344CB8AC3E}">
        <p14:creationId xmlns:p14="http://schemas.microsoft.com/office/powerpoint/2010/main" val="1294900376"/>
      </p:ext>
    </p:extLst>
  </p:cSld>
  <p:clrMapOvr>
    <a:masterClrMapping/>
  </p:clrMapOvr>
  <mc:AlternateContent xmlns:mc="http://schemas.openxmlformats.org/markup-compatibility/2006" xmlns:p14="http://schemas.microsoft.com/office/powerpoint/2010/main">
    <mc:Choice Requires="p14">
      <p:transition p14:dur="200" advClick="0" advTm="62725">
        <p:fade/>
      </p:transition>
    </mc:Choice>
    <mc:Fallback xmlns="">
      <p:transition advClick="0" advTm="627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1" grpId="0" animBg="1"/>
      <p:bldP spid="42" grpId="0" animBg="1"/>
      <p:bldP spid="50" grpId="0" animBg="1"/>
      <p:bldP spid="51" grpId="0" animBg="1"/>
      <p:bldP spid="52" grpId="0" animBg="1"/>
      <p:bldP spid="53" grpId="0" animBg="1"/>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18" name="Rectangle 2"/>
          <p:cNvSpPr>
            <a:spLocks noGrp="1" noChangeArrowheads="1"/>
          </p:cNvSpPr>
          <p:nvPr>
            <p:ph type="title"/>
          </p:nvPr>
        </p:nvSpPr>
        <p:spPr/>
        <p:txBody>
          <a:bodyPr/>
          <a:lstStyle/>
          <a:p>
            <a:pPr algn="l" eaLnBrk="1" hangingPunct="1"/>
            <a:r>
              <a:rPr lang="zh-CN" altLang="en-US" sz="3200" dirty="0"/>
              <a:t>三、研究内容与研究方案</a:t>
            </a:r>
          </a:p>
        </p:txBody>
      </p:sp>
      <p:grpSp>
        <p:nvGrpSpPr>
          <p:cNvPr id="2" name="组合 16"/>
          <p:cNvGrpSpPr/>
          <p:nvPr/>
        </p:nvGrpSpPr>
        <p:grpSpPr>
          <a:xfrm>
            <a:off x="754744" y="2868456"/>
            <a:ext cx="8008256" cy="756000"/>
            <a:chOff x="754744" y="2888334"/>
            <a:chExt cx="7576456"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sp>
          <p:nvSpPr>
            <p:cNvPr id="25" name="圆角矩形 24"/>
            <p:cNvSpPr/>
            <p:nvPr/>
          </p:nvSpPr>
          <p:spPr bwMode="auto">
            <a:xfrm>
              <a:off x="974035" y="2964387"/>
              <a:ext cx="7357165"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2800" b="1" dirty="0">
                  <a:solidFill>
                    <a:prstClr val="white"/>
                  </a:solidFill>
                  <a:latin typeface="微软雅黑" pitchFamily="34" charset="-122"/>
                  <a:ea typeface="微软雅黑" pitchFamily="34" charset="-122"/>
                </a:rPr>
                <a:t>高效 </a:t>
              </a:r>
              <a:r>
                <a:rPr kumimoji="0" lang="en-US" altLang="zh-CN" sz="2800" b="1" dirty="0">
                  <a:solidFill>
                    <a:prstClr val="white"/>
                  </a:solidFill>
                  <a:latin typeface="微软雅黑" pitchFamily="34" charset="-122"/>
                  <a:ea typeface="微软雅黑" pitchFamily="34" charset="-122"/>
                </a:rPr>
                <a:t>AA-CAES </a:t>
              </a:r>
              <a:r>
                <a:rPr kumimoji="0" lang="zh-CN" altLang="en-US" sz="2800" b="1" dirty="0">
                  <a:solidFill>
                    <a:prstClr val="white"/>
                  </a:solidFill>
                  <a:latin typeface="微软雅黑" pitchFamily="34" charset="-122"/>
                  <a:ea typeface="微软雅黑" pitchFamily="34" charset="-122"/>
                </a:rPr>
                <a:t>组件及工质</a:t>
              </a:r>
              <a:r>
                <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最优参数配置</a:t>
              </a:r>
            </a:p>
          </p:txBody>
        </p:sp>
      </p:grpSp>
      <p:grpSp>
        <p:nvGrpSpPr>
          <p:cNvPr id="3" name="组合 12"/>
          <p:cNvGrpSpPr/>
          <p:nvPr/>
        </p:nvGrpSpPr>
        <p:grpSpPr>
          <a:xfrm>
            <a:off x="2024741" y="1266616"/>
            <a:ext cx="4847771" cy="1289957"/>
            <a:chOff x="1959428" y="1015999"/>
            <a:chExt cx="4847771" cy="1289957"/>
          </a:xfrm>
        </p:grpSpPr>
        <p:sp>
          <p:nvSpPr>
            <p:cNvPr id="44035" name="圆角矩形 23"/>
            <p:cNvSpPr>
              <a:spLocks noChangeArrowheads="1"/>
            </p:cNvSpPr>
            <p:nvPr/>
          </p:nvSpPr>
          <p:spPr bwMode="auto">
            <a:xfrm>
              <a:off x="1959428" y="1246183"/>
              <a:ext cx="4847771" cy="887254"/>
            </a:xfrm>
            <a:prstGeom prst="roundRect">
              <a:avLst>
                <a:gd name="adj" fmla="val 11829"/>
              </a:avLst>
            </a:prstGeom>
            <a:noFill/>
            <a:ln w="9525">
              <a:noFill/>
              <a:round/>
              <a:headEnd/>
              <a:tailEn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         </a:t>
              </a:r>
              <a:r>
                <a:rPr kumimoji="0" lang="zh-CN" altLang="en-US" sz="4000" b="1" dirty="0">
                  <a:solidFill>
                    <a:srgbClr val="92D050"/>
                  </a:solidFill>
                  <a:latin typeface="微软雅黑" pitchFamily="34" charset="-122"/>
                  <a:ea typeface="微软雅黑" pitchFamily="34" charset="-122"/>
                </a:rPr>
                <a:t>研究内容 </a:t>
              </a:r>
              <a:r>
                <a:rPr kumimoji="0" lang="en-US" altLang="zh-CN" sz="4000" b="1" dirty="0">
                  <a:solidFill>
                    <a:srgbClr val="92D050"/>
                  </a:solidFill>
                  <a:latin typeface="微软雅黑" pitchFamily="34" charset="-122"/>
                  <a:ea typeface="微软雅黑" pitchFamily="34" charset="-122"/>
                </a:rPr>
                <a:t>2</a:t>
              </a:r>
              <a:endPar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3164114" y="1175657"/>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graphicFrame>
        <p:nvGraphicFramePr>
          <p:cNvPr id="9" name="表格 8"/>
          <p:cNvGraphicFramePr>
            <a:graphicFrameLocks noGrp="1"/>
          </p:cNvGraphicFramePr>
          <p:nvPr>
            <p:extLst>
              <p:ext uri="{D42A27DB-BD31-4B8C-83A1-F6EECF244321}">
                <p14:modId xmlns:p14="http://schemas.microsoft.com/office/powerpoint/2010/main" val="626936942"/>
              </p:ext>
            </p:extLst>
          </p:nvPr>
        </p:nvGraphicFramePr>
        <p:xfrm>
          <a:off x="754744" y="3864498"/>
          <a:ext cx="7893956" cy="1381276"/>
        </p:xfrm>
        <a:graphic>
          <a:graphicData uri="http://schemas.openxmlformats.org/drawingml/2006/table">
            <a:tbl>
              <a:tblPr firstRow="1" bandRow="1">
                <a:tableStyleId>{5C22544A-7EE6-4342-B048-85BDC9FD1C3A}</a:tableStyleId>
              </a:tblPr>
              <a:tblGrid>
                <a:gridCol w="1344315">
                  <a:extLst>
                    <a:ext uri="{9D8B030D-6E8A-4147-A177-3AD203B41FA5}">
                      <a16:colId xmlns:a16="http://schemas.microsoft.com/office/drawing/2014/main" val="20000"/>
                    </a:ext>
                  </a:extLst>
                </a:gridCol>
                <a:gridCol w="6549641">
                  <a:extLst>
                    <a:ext uri="{9D8B030D-6E8A-4147-A177-3AD203B41FA5}">
                      <a16:colId xmlns:a16="http://schemas.microsoft.com/office/drawing/2014/main" val="20001"/>
                    </a:ext>
                  </a:extLst>
                </a:gridCol>
              </a:tblGrid>
              <a:tr h="690638">
                <a:tc>
                  <a:txBody>
                    <a:bodyPr/>
                    <a:lstStyle/>
                    <a:p>
                      <a:pPr algn="ctr">
                        <a:lnSpc>
                          <a:spcPct val="120000"/>
                        </a:lnSpc>
                      </a:pPr>
                      <a:endParaRPr lang="zh-CN" altLang="en-US"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kern="1200" dirty="0">
                          <a:solidFill>
                            <a:schemeClr val="bg2">
                              <a:lumMod val="85000"/>
                              <a:lumOff val="15000"/>
                            </a:schemeClr>
                          </a:solidFill>
                          <a:latin typeface="微软雅黑" pitchFamily="34" charset="-122"/>
                          <a:ea typeface="微软雅黑" pitchFamily="34" charset="-122"/>
                          <a:cs typeface="+mn-cs"/>
                        </a:rPr>
                        <a:t>基于几何规划的压缩膨胀系统温度压比分配</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r h="690638">
                <a:tc>
                  <a:txBody>
                    <a:bodyPr/>
                    <a:lstStyle/>
                    <a:p>
                      <a:pPr algn="ctr"/>
                      <a:endParaRPr lang="zh-CN" altLang="en-US"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kern="1200" dirty="0">
                          <a:solidFill>
                            <a:schemeClr val="bg2">
                              <a:lumMod val="85000"/>
                              <a:lumOff val="15000"/>
                            </a:schemeClr>
                          </a:solidFill>
                          <a:latin typeface="微软雅黑" pitchFamily="34" charset="-122"/>
                          <a:ea typeface="微软雅黑" pitchFamily="34" charset="-122"/>
                          <a:cs typeface="+mn-cs"/>
                        </a:rPr>
                        <a:t>基于微分博弈与近似动态规划的最优运行</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035" y="3936339"/>
            <a:ext cx="835867" cy="555851"/>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035" y="4642433"/>
            <a:ext cx="835867" cy="555851"/>
          </a:xfrm>
          <a:prstGeom prst="rect">
            <a:avLst/>
          </a:prstGeom>
        </p:spPr>
      </p:pic>
    </p:spTree>
    <p:extLst>
      <p:ext uri="{BB962C8B-B14F-4D97-AF65-F5344CB8AC3E}">
        <p14:creationId xmlns:p14="http://schemas.microsoft.com/office/powerpoint/2010/main" val="3322109908"/>
      </p:ext>
    </p:extLst>
  </p:cSld>
  <p:clrMapOvr>
    <a:masterClrMapping/>
  </p:clrMapOvr>
  <mc:AlternateContent xmlns:mc="http://schemas.openxmlformats.org/markup-compatibility/2006" xmlns:p14="http://schemas.microsoft.com/office/powerpoint/2010/main">
    <mc:Choice Requires="p14">
      <p:transition p14:dur="200" advClick="0" advTm="5891">
        <p:fade/>
      </p:transition>
    </mc:Choice>
    <mc:Fallback xmlns="">
      <p:transition advClick="0" advTm="5891">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67589"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36" name="Rectangle 2"/>
          <p:cNvSpPr txBox="1">
            <a:spLocks noChangeArrowheads="1"/>
          </p:cNvSpPr>
          <p:nvPr/>
        </p:nvSpPr>
        <p:spPr>
          <a:xfrm>
            <a:off x="0" y="113760"/>
            <a:ext cx="9144000"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r>
              <a:rPr lang="en-US" altLang="zh-CN" sz="3200" dirty="0"/>
              <a:t>  3.2.1 </a:t>
            </a:r>
            <a:r>
              <a:rPr lang="zh-CN" altLang="en-US" sz="3200" dirty="0"/>
              <a:t>基于几何规划的温度压比分配</a:t>
            </a:r>
          </a:p>
        </p:txBody>
      </p:sp>
      <p:sp>
        <p:nvSpPr>
          <p:cNvPr id="77" name="矩形 76"/>
          <p:cNvSpPr/>
          <p:nvPr/>
        </p:nvSpPr>
        <p:spPr>
          <a:xfrm>
            <a:off x="212136" y="895867"/>
            <a:ext cx="6728997" cy="511807"/>
          </a:xfrm>
          <a:prstGeom prst="rect">
            <a:avLst/>
          </a:prstGeom>
        </p:spPr>
        <p:txBody>
          <a:bodyPr wrap="square">
            <a:spAutoFit/>
          </a:bodyPr>
          <a:lstStyle/>
          <a:p>
            <a:pPr marL="342900" lvl="1" indent="-342900" algn="just">
              <a:lnSpc>
                <a:spcPct val="125000"/>
              </a:lnSpc>
              <a:buFont typeface="Wingdings" panose="05000000000000000000" pitchFamily="2" charset="2"/>
              <a:buChar char="p"/>
              <a:defRPr/>
            </a:pPr>
            <a:r>
              <a:rPr lang="zh-CN" altLang="en-US" sz="2400" b="1" dirty="0">
                <a:solidFill>
                  <a:srgbClr val="002060"/>
                </a:solidFill>
                <a:latin typeface="微软雅黑" pitchFamily="34" charset="-122"/>
                <a:ea typeface="微软雅黑" pitchFamily="34" charset="-122"/>
              </a:rPr>
              <a:t> 基于几何规划的压缩膨胀系统温度压比分配</a:t>
            </a:r>
            <a:endParaRPr lang="en-US" altLang="zh-CN" sz="2400" b="1" dirty="0">
              <a:solidFill>
                <a:srgbClr val="002060"/>
              </a:solidFill>
              <a:latin typeface="微软雅黑" pitchFamily="34" charset="-122"/>
              <a:ea typeface="微软雅黑" pitchFamily="34" charset="-122"/>
            </a:endParaRPr>
          </a:p>
        </p:txBody>
      </p:sp>
      <p:graphicFrame>
        <p:nvGraphicFramePr>
          <p:cNvPr id="78" name="对象 77"/>
          <p:cNvGraphicFramePr>
            <a:graphicFrameLocks noChangeAspect="1"/>
          </p:cNvGraphicFramePr>
          <p:nvPr>
            <p:extLst>
              <p:ext uri="{D42A27DB-BD31-4B8C-83A1-F6EECF244321}">
                <p14:modId xmlns:p14="http://schemas.microsoft.com/office/powerpoint/2010/main" val="841593007"/>
              </p:ext>
            </p:extLst>
          </p:nvPr>
        </p:nvGraphicFramePr>
        <p:xfrm>
          <a:off x="996838" y="1856123"/>
          <a:ext cx="5110643" cy="961408"/>
        </p:xfrm>
        <a:graphic>
          <a:graphicData uri="http://schemas.openxmlformats.org/presentationml/2006/ole">
            <mc:AlternateContent xmlns:mc="http://schemas.openxmlformats.org/markup-compatibility/2006">
              <mc:Choice xmlns:v="urn:schemas-microsoft-com:vml" Requires="v">
                <p:oleObj spid="_x0000_s475588" name="Equation" r:id="rId5" imgW="3784600" imgH="660400" progId="Equation.DSMT4">
                  <p:embed/>
                </p:oleObj>
              </mc:Choice>
              <mc:Fallback>
                <p:oleObj name="Equation" r:id="rId5" imgW="3784600" imgH="660400" progId="Equation.DSMT4">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838" y="1856123"/>
                        <a:ext cx="5110643" cy="961408"/>
                      </a:xfrm>
                      <a:prstGeom prst="rect">
                        <a:avLst/>
                      </a:prstGeom>
                      <a:noFill/>
                    </p:spPr>
                  </p:pic>
                </p:oleObj>
              </mc:Fallback>
            </mc:AlternateContent>
          </a:graphicData>
        </a:graphic>
      </p:graphicFrame>
      <p:graphicFrame>
        <p:nvGraphicFramePr>
          <p:cNvPr id="79" name="对象 78"/>
          <p:cNvGraphicFramePr>
            <a:graphicFrameLocks noChangeAspect="1"/>
          </p:cNvGraphicFramePr>
          <p:nvPr>
            <p:extLst>
              <p:ext uri="{D42A27DB-BD31-4B8C-83A1-F6EECF244321}">
                <p14:modId xmlns:p14="http://schemas.microsoft.com/office/powerpoint/2010/main" val="4260686748"/>
              </p:ext>
            </p:extLst>
          </p:nvPr>
        </p:nvGraphicFramePr>
        <p:xfrm>
          <a:off x="2225364" y="2697357"/>
          <a:ext cx="3913222" cy="936104"/>
        </p:xfrm>
        <a:graphic>
          <a:graphicData uri="http://schemas.openxmlformats.org/presentationml/2006/ole">
            <mc:AlternateContent xmlns:mc="http://schemas.openxmlformats.org/markup-compatibility/2006">
              <mc:Choice xmlns:v="urn:schemas-microsoft-com:vml" Requires="v">
                <p:oleObj spid="_x0000_s475589" name="Equation" r:id="rId7" imgW="2387600" imgH="533400" progId="Equation.DSMT4">
                  <p:embed/>
                </p:oleObj>
              </mc:Choice>
              <mc:Fallback>
                <p:oleObj name="Equation" r:id="rId7" imgW="2387600" imgH="533400" progId="Equation.DSMT4">
                  <p:embed/>
                  <p:pic>
                    <p:nvPicPr>
                      <p:cNvPr id="5"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364" y="2697357"/>
                        <a:ext cx="3913222" cy="936104"/>
                      </a:xfrm>
                      <a:prstGeom prst="rect">
                        <a:avLst/>
                      </a:prstGeom>
                      <a:noFill/>
                    </p:spPr>
                  </p:pic>
                </p:oleObj>
              </mc:Fallback>
            </mc:AlternateContent>
          </a:graphicData>
        </a:graphic>
      </p:graphicFrame>
      <p:graphicFrame>
        <p:nvGraphicFramePr>
          <p:cNvPr id="80" name="对象 79"/>
          <p:cNvGraphicFramePr>
            <a:graphicFrameLocks noChangeAspect="1"/>
          </p:cNvGraphicFramePr>
          <p:nvPr>
            <p:extLst>
              <p:ext uri="{D42A27DB-BD31-4B8C-83A1-F6EECF244321}">
                <p14:modId xmlns:p14="http://schemas.microsoft.com/office/powerpoint/2010/main" val="3725742679"/>
              </p:ext>
            </p:extLst>
          </p:nvPr>
        </p:nvGraphicFramePr>
        <p:xfrm>
          <a:off x="2127593" y="3578486"/>
          <a:ext cx="3867858" cy="864096"/>
        </p:xfrm>
        <a:graphic>
          <a:graphicData uri="http://schemas.openxmlformats.org/presentationml/2006/ole">
            <mc:AlternateContent xmlns:mc="http://schemas.openxmlformats.org/markup-compatibility/2006">
              <mc:Choice xmlns:v="urn:schemas-microsoft-com:vml" Requires="v">
                <p:oleObj spid="_x0000_s475590" name="Equation" r:id="rId9" imgW="2641600" imgH="546100" progId="Equation.DSMT4">
                  <p:embed/>
                </p:oleObj>
              </mc:Choice>
              <mc:Fallback>
                <p:oleObj name="Equation" r:id="rId9" imgW="2641600" imgH="546100" progId="Equation.DSMT4">
                  <p:embed/>
                  <p:pic>
                    <p:nvPicPr>
                      <p:cNvPr id="7"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7593" y="3578486"/>
                        <a:ext cx="3867858" cy="864096"/>
                      </a:xfrm>
                      <a:prstGeom prst="rect">
                        <a:avLst/>
                      </a:prstGeom>
                      <a:noFill/>
                    </p:spPr>
                  </p:pic>
                </p:oleObj>
              </mc:Fallback>
            </mc:AlternateContent>
          </a:graphicData>
        </a:graphic>
      </p:graphicFrame>
      <p:graphicFrame>
        <p:nvGraphicFramePr>
          <p:cNvPr id="81" name="对象 80"/>
          <p:cNvGraphicFramePr>
            <a:graphicFrameLocks noChangeAspect="1"/>
          </p:cNvGraphicFramePr>
          <p:nvPr>
            <p:extLst>
              <p:ext uri="{D42A27DB-BD31-4B8C-83A1-F6EECF244321}">
                <p14:modId xmlns:p14="http://schemas.microsoft.com/office/powerpoint/2010/main" val="4222706196"/>
              </p:ext>
            </p:extLst>
          </p:nvPr>
        </p:nvGraphicFramePr>
        <p:xfrm>
          <a:off x="6281186" y="3194520"/>
          <a:ext cx="1574225" cy="415833"/>
        </p:xfrm>
        <a:graphic>
          <a:graphicData uri="http://schemas.openxmlformats.org/presentationml/2006/ole">
            <mc:AlternateContent xmlns:mc="http://schemas.openxmlformats.org/markup-compatibility/2006">
              <mc:Choice xmlns:v="urn:schemas-microsoft-com:vml" Requires="v">
                <p:oleObj spid="_x0000_s475591" name="Equation" r:id="rId11" imgW="990170" imgH="241195" progId="Equation.DSMT4">
                  <p:embed/>
                </p:oleObj>
              </mc:Choice>
              <mc:Fallback>
                <p:oleObj name="Equation" r:id="rId11" imgW="990170" imgH="241195" progId="Equation.DSMT4">
                  <p:embed/>
                  <p:pic>
                    <p:nvPicPr>
                      <p:cNvPr id="9" name="对象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1186" y="3194520"/>
                        <a:ext cx="1574225" cy="415833"/>
                      </a:xfrm>
                      <a:prstGeom prst="rect">
                        <a:avLst/>
                      </a:prstGeom>
                      <a:noFill/>
                    </p:spPr>
                  </p:pic>
                </p:oleObj>
              </mc:Fallback>
            </mc:AlternateContent>
          </a:graphicData>
        </a:graphic>
      </p:graphicFrame>
      <p:graphicFrame>
        <p:nvGraphicFramePr>
          <p:cNvPr id="82" name="对象 81"/>
          <p:cNvGraphicFramePr>
            <a:graphicFrameLocks noChangeAspect="1"/>
          </p:cNvGraphicFramePr>
          <p:nvPr>
            <p:extLst>
              <p:ext uri="{D42A27DB-BD31-4B8C-83A1-F6EECF244321}">
                <p14:modId xmlns:p14="http://schemas.microsoft.com/office/powerpoint/2010/main" val="2306515083"/>
              </p:ext>
            </p:extLst>
          </p:nvPr>
        </p:nvGraphicFramePr>
        <p:xfrm>
          <a:off x="6338254" y="3730066"/>
          <a:ext cx="1460088" cy="460245"/>
        </p:xfrm>
        <a:graphic>
          <a:graphicData uri="http://schemas.openxmlformats.org/presentationml/2006/ole">
            <mc:AlternateContent xmlns:mc="http://schemas.openxmlformats.org/markup-compatibility/2006">
              <mc:Choice xmlns:v="urn:schemas-microsoft-com:vml" Requires="v">
                <p:oleObj spid="_x0000_s475592" name="Equation" r:id="rId13" imgW="863225" imgH="253890" progId="Equation.DSMT4">
                  <p:embed/>
                </p:oleObj>
              </mc:Choice>
              <mc:Fallback>
                <p:oleObj name="Equation" r:id="rId13" imgW="863225" imgH="253890" progId="Equation.DSMT4">
                  <p:embed/>
                  <p:pic>
                    <p:nvPicPr>
                      <p:cNvPr id="11" name="对象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8254" y="3730066"/>
                        <a:ext cx="1460088" cy="460245"/>
                      </a:xfrm>
                      <a:prstGeom prst="rect">
                        <a:avLst/>
                      </a:prstGeom>
                      <a:noFill/>
                    </p:spPr>
                  </p:pic>
                </p:oleObj>
              </mc:Fallback>
            </mc:AlternateContent>
          </a:graphicData>
        </a:graphic>
      </p:graphicFrame>
      <p:sp>
        <p:nvSpPr>
          <p:cNvPr id="83" name="椭圆 82"/>
          <p:cNvSpPr/>
          <p:nvPr/>
        </p:nvSpPr>
        <p:spPr bwMode="auto">
          <a:xfrm>
            <a:off x="3373357" y="1877822"/>
            <a:ext cx="406556" cy="32704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
        <p:nvSpPr>
          <p:cNvPr id="84" name="椭圆 83"/>
          <p:cNvSpPr/>
          <p:nvPr/>
        </p:nvSpPr>
        <p:spPr bwMode="auto">
          <a:xfrm>
            <a:off x="5563896" y="1844824"/>
            <a:ext cx="335250" cy="327042"/>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buFont typeface="Arial" pitchFamily="34" charset="0"/>
              <a:buNone/>
            </a:pPr>
            <a:endParaRPr kumimoji="0" lang="zh-CN" altLang="en-US">
              <a:solidFill>
                <a:srgbClr val="000000"/>
              </a:solidFill>
              <a:latin typeface="黑体" pitchFamily="49" charset="-122"/>
              <a:ea typeface="宋体" pitchFamily="2" charset="-122"/>
            </a:endParaRPr>
          </a:p>
        </p:txBody>
      </p:sp>
      <p:sp>
        <p:nvSpPr>
          <p:cNvPr id="85" name="矩形 84"/>
          <p:cNvSpPr/>
          <p:nvPr/>
        </p:nvSpPr>
        <p:spPr>
          <a:xfrm>
            <a:off x="324702" y="1467022"/>
            <a:ext cx="2376264" cy="499624"/>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目标函数</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p:cNvSpPr/>
          <p:nvPr/>
        </p:nvSpPr>
        <p:spPr>
          <a:xfrm>
            <a:off x="324702" y="2816406"/>
            <a:ext cx="1761888"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约束条件</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7" name="直接连接符 86"/>
          <p:cNvCxnSpPr/>
          <p:nvPr/>
        </p:nvCxnSpPr>
        <p:spPr bwMode="auto">
          <a:xfrm>
            <a:off x="0" y="5997502"/>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矩形 87"/>
          <p:cNvSpPr/>
          <p:nvPr/>
        </p:nvSpPr>
        <p:spPr>
          <a:xfrm>
            <a:off x="-64022" y="6004646"/>
            <a:ext cx="9373122" cy="738664"/>
          </a:xfrm>
          <a:prstGeom prst="rect">
            <a:avLst/>
          </a:prstGeom>
        </p:spPr>
        <p:txBody>
          <a:bodyPr wrap="square">
            <a:spAutoFit/>
          </a:bodyPr>
          <a:lstStyle/>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[1] Burns S A. Generalized geometric programming with many equality constraints[J]. International Journal for Numerical Methods in Engineering, 2010, 24(24):725-741.</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 Boyd S, Kim S J, </a:t>
            </a:r>
            <a:r>
              <a:rPr kumimoji="0" lang="en-US" altLang="zh-CN" sz="105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Vandenberghe</a:t>
            </a: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 et al. A tutorial on geometric programming[J]. Optimization and Engineering, 2007, 8(1):67.</a:t>
            </a:r>
          </a:p>
          <a:p>
            <a:pPr>
              <a:buFont typeface="Arial" panose="020B0604020202020204" pitchFamily="34" charset="0"/>
              <a:buNone/>
            </a:pPr>
            <a:r>
              <a:rPr kumimoji="0" lang="en-US" altLang="zh-CN" sz="105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   Du B, Wang D Z W. Solving Continuous Network Design Problem with Generalized Geometric Programming Approach[J]. Transportation Research Record: Journal of the Transportation Research Board, 2016 (2567): 38-46.</a:t>
            </a:r>
          </a:p>
        </p:txBody>
      </p:sp>
      <p:sp>
        <p:nvSpPr>
          <p:cNvPr id="90" name="矩形 89"/>
          <p:cNvSpPr/>
          <p:nvPr/>
        </p:nvSpPr>
        <p:spPr>
          <a:xfrm>
            <a:off x="300182" y="4443290"/>
            <a:ext cx="2186684" cy="499624"/>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几何规划</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标注 23"/>
          <p:cNvSpPr/>
          <p:nvPr/>
        </p:nvSpPr>
        <p:spPr>
          <a:xfrm flipH="1">
            <a:off x="6138586" y="2028083"/>
            <a:ext cx="2088115" cy="728686"/>
          </a:xfrm>
          <a:prstGeom prst="wedgeRectCallout">
            <a:avLst>
              <a:gd name="adj1" fmla="val 129941"/>
              <a:gd name="adj2" fmla="val 27957"/>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最大化电电转换效率</a:t>
            </a:r>
            <a:endParaRPr lang="en-US" altLang="zh-CN" sz="1600" b="1" kern="0" dirty="0">
              <a:solidFill>
                <a:prstClr val="white"/>
              </a:solidFill>
              <a:latin typeface="微软雅黑" pitchFamily="34" charset="-122"/>
              <a:ea typeface="微软雅黑" pitchFamily="34" charset="-122"/>
            </a:endParaRPr>
          </a:p>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或综合能源利用效率</a:t>
            </a:r>
            <a:endParaRPr lang="en-US" altLang="zh-CN" sz="1600" b="1" kern="0" dirty="0">
              <a:solidFill>
                <a:prstClr val="white"/>
              </a:solidFill>
              <a:latin typeface="微软雅黑" pitchFamily="34" charset="-122"/>
              <a:ea typeface="微软雅黑" pitchFamily="34" charset="-122"/>
            </a:endParaRPr>
          </a:p>
        </p:txBody>
      </p:sp>
      <p:sp>
        <p:nvSpPr>
          <p:cNvPr id="26" name="左大括号 25"/>
          <p:cNvSpPr/>
          <p:nvPr/>
        </p:nvSpPr>
        <p:spPr bwMode="auto">
          <a:xfrm rot="10800000">
            <a:off x="8141145" y="2050569"/>
            <a:ext cx="289776" cy="2164302"/>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28" name="文本框 27"/>
          <p:cNvSpPr txBox="1"/>
          <p:nvPr/>
        </p:nvSpPr>
        <p:spPr>
          <a:xfrm>
            <a:off x="8430921" y="2529737"/>
            <a:ext cx="444930" cy="1477328"/>
          </a:xfrm>
          <a:prstGeom prst="rect">
            <a:avLst/>
          </a:prstGeom>
          <a:noFill/>
        </p:spPr>
        <p:txBody>
          <a:bodyPr wrap="square" rtlCol="0">
            <a:spAutoFit/>
          </a:bodyPr>
          <a:lstStyle/>
          <a:p>
            <a:r>
              <a:rPr lang="zh-CN" altLang="en-US" dirty="0">
                <a:solidFill>
                  <a:schemeClr val="bg2"/>
                </a:solidFill>
                <a:latin typeface="微软雅黑" panose="020B0503020204020204" pitchFamily="34" charset="-122"/>
                <a:ea typeface="微软雅黑" panose="020B0503020204020204" pitchFamily="34" charset="-122"/>
              </a:rPr>
              <a:t>非线性规划</a:t>
            </a:r>
          </a:p>
        </p:txBody>
      </p:sp>
      <p:sp>
        <p:nvSpPr>
          <p:cNvPr id="29" name="矩形标注 28"/>
          <p:cNvSpPr/>
          <p:nvPr/>
        </p:nvSpPr>
        <p:spPr>
          <a:xfrm flipH="1">
            <a:off x="6338254" y="5155879"/>
            <a:ext cx="2088115" cy="728686"/>
          </a:xfrm>
          <a:prstGeom prst="wedgeRectCallout">
            <a:avLst>
              <a:gd name="adj1" fmla="val 45401"/>
              <a:gd name="adj2" fmla="val -10386"/>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en-US" altLang="zh-CN" sz="1600" b="1" kern="0" dirty="0">
                <a:solidFill>
                  <a:prstClr val="white"/>
                </a:solidFill>
                <a:latin typeface="微软雅黑" pitchFamily="34" charset="-122"/>
                <a:ea typeface="微软雅黑" pitchFamily="34" charset="-122"/>
              </a:rPr>
              <a:t>MOSEK</a:t>
            </a:r>
            <a:r>
              <a:rPr lang="zh-CN" altLang="en-US" sz="1600" b="1" kern="0" dirty="0">
                <a:solidFill>
                  <a:prstClr val="white"/>
                </a:solidFill>
                <a:latin typeface="微软雅黑" pitchFamily="34" charset="-122"/>
                <a:ea typeface="微软雅黑" pitchFamily="34" charset="-122"/>
              </a:rPr>
              <a:t>等商业求解器可高效求解</a:t>
            </a:r>
            <a:endParaRPr lang="en-US" altLang="zh-CN" sz="1600" b="1" kern="0" dirty="0">
              <a:solidFill>
                <a:prstClr val="white"/>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66019254"/>
              </p:ext>
            </p:extLst>
          </p:nvPr>
        </p:nvGraphicFramePr>
        <p:xfrm>
          <a:off x="2129059" y="4426879"/>
          <a:ext cx="3770087" cy="1638038"/>
        </p:xfrm>
        <a:graphic>
          <a:graphicData uri="http://schemas.openxmlformats.org/presentationml/2006/ole">
            <mc:AlternateContent xmlns:mc="http://schemas.openxmlformats.org/markup-compatibility/2006">
              <mc:Choice xmlns:v="urn:schemas-microsoft-com:vml" Requires="v">
                <p:oleObj spid="_x0000_s475593" name="Equation" r:id="rId15" imgW="2755800" imgH="1193760" progId="Equation.DSMT4">
                  <p:embed/>
                </p:oleObj>
              </mc:Choice>
              <mc:Fallback>
                <p:oleObj name="Equation" r:id="rId15" imgW="2755800" imgH="1193760" progId="Equation.DSMT4">
                  <p:embed/>
                  <p:pic>
                    <p:nvPicPr>
                      <p:cNvPr id="0" name="Object 372"/>
                      <p:cNvPicPr>
                        <a:picLocks noChangeAspect="1" noChangeArrowheads="1"/>
                      </p:cNvPicPr>
                      <p:nvPr/>
                    </p:nvPicPr>
                    <p:blipFill>
                      <a:blip r:embed="rId16"/>
                      <a:srcRect/>
                      <a:stretch>
                        <a:fillRect/>
                      </a:stretch>
                    </p:blipFill>
                    <p:spPr bwMode="auto">
                      <a:xfrm>
                        <a:off x="2129059" y="4426879"/>
                        <a:ext cx="3770087" cy="1638038"/>
                      </a:xfrm>
                      <a:prstGeom prst="rect">
                        <a:avLst/>
                      </a:prstGeom>
                      <a:noFill/>
                    </p:spPr>
                  </p:pic>
                </p:oleObj>
              </mc:Fallback>
            </mc:AlternateContent>
          </a:graphicData>
        </a:graphic>
      </p:graphicFrame>
      <p:sp>
        <p:nvSpPr>
          <p:cNvPr id="33" name="下箭头 8"/>
          <p:cNvSpPr>
            <a:spLocks noChangeAspect="1" noChangeArrowheads="1"/>
          </p:cNvSpPr>
          <p:nvPr/>
        </p:nvSpPr>
        <p:spPr bwMode="auto">
          <a:xfrm>
            <a:off x="4267149" y="4299129"/>
            <a:ext cx="890159"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21960" y="4225885"/>
            <a:ext cx="946981" cy="946981"/>
          </a:xfrm>
          <a:prstGeom prst="rect">
            <a:avLst/>
          </a:prstGeom>
        </p:spPr>
      </p:pic>
    </p:spTree>
    <p:custDataLst>
      <p:tags r:id="rId2"/>
    </p:custDataLst>
    <p:extLst>
      <p:ext uri="{BB962C8B-B14F-4D97-AF65-F5344CB8AC3E}">
        <p14:creationId xmlns:p14="http://schemas.microsoft.com/office/powerpoint/2010/main" val="4000405593"/>
      </p:ext>
    </p:extLst>
  </p:cSld>
  <p:clrMapOvr>
    <a:masterClrMapping/>
  </p:clrMapOvr>
  <mc:AlternateContent xmlns:mc="http://schemas.openxmlformats.org/markup-compatibility/2006" xmlns:p14="http://schemas.microsoft.com/office/powerpoint/2010/main">
    <mc:Choice Requires="p14">
      <p:transition p14:dur="200" advClick="0" advTm="2895">
        <p:fade/>
      </p:transition>
    </mc:Choice>
    <mc:Fallback xmlns="">
      <p:transition advClick="0" advTm="28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4"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8609"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white"/>
              </a:solidFill>
              <a:latin typeface="Times New Roman" pitchFamily="18" charset="0"/>
              <a:ea typeface="宋体" pitchFamily="2" charset="-122"/>
            </a:endParaRPr>
          </a:p>
        </p:txBody>
      </p:sp>
      <p:sp>
        <p:nvSpPr>
          <p:cNvPr id="68610"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white"/>
              </a:solidFill>
              <a:latin typeface="Times New Roman" pitchFamily="18" charset="0"/>
              <a:ea typeface="宋体" pitchFamily="2" charset="-122"/>
            </a:endParaRPr>
          </a:p>
        </p:txBody>
      </p:sp>
      <p:sp>
        <p:nvSpPr>
          <p:cNvPr id="45" name="Rectangle 2"/>
          <p:cNvSpPr txBox="1">
            <a:spLocks noChangeArrowheads="1"/>
          </p:cNvSpPr>
          <p:nvPr/>
        </p:nvSpPr>
        <p:spPr>
          <a:xfrm>
            <a:off x="0" y="118830"/>
            <a:ext cx="9144000"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r>
              <a:rPr lang="en-US" altLang="zh-CN" sz="3200" dirty="0"/>
              <a:t>  3.2.1 </a:t>
            </a:r>
            <a:r>
              <a:rPr lang="zh-CN" altLang="en-US" sz="3200" dirty="0"/>
              <a:t>微分博弈与近似动态规划的最优运行</a:t>
            </a:r>
          </a:p>
        </p:txBody>
      </p:sp>
      <p:sp>
        <p:nvSpPr>
          <p:cNvPr id="51" name="矩形 50"/>
          <p:cNvSpPr/>
          <p:nvPr/>
        </p:nvSpPr>
        <p:spPr>
          <a:xfrm>
            <a:off x="221524" y="819074"/>
            <a:ext cx="6728997" cy="553998"/>
          </a:xfrm>
          <a:prstGeom prst="rect">
            <a:avLst/>
          </a:prstGeom>
        </p:spPr>
        <p:txBody>
          <a:bodyPr wrap="square">
            <a:spAutoFit/>
          </a:bodyPr>
          <a:lstStyle/>
          <a:p>
            <a:pPr marL="342900" lvl="1" indent="-342900" algn="just">
              <a:lnSpc>
                <a:spcPct val="125000"/>
              </a:lnSpc>
              <a:buFont typeface="Wingdings" panose="05000000000000000000" pitchFamily="2" charset="2"/>
              <a:buChar char="p"/>
              <a:defRPr/>
            </a:pPr>
            <a:r>
              <a:rPr lang="en-US" altLang="zh-CN" sz="2400" b="1" dirty="0">
                <a:solidFill>
                  <a:srgbClr val="002060"/>
                </a:solidFill>
                <a:latin typeface="微软雅黑" pitchFamily="34" charset="-122"/>
                <a:ea typeface="微软雅黑" pitchFamily="34" charset="-122"/>
              </a:rPr>
              <a:t>AA-CAES </a:t>
            </a:r>
            <a:r>
              <a:rPr lang="zh-CN" altLang="en-US" sz="2400" b="1" dirty="0">
                <a:solidFill>
                  <a:srgbClr val="002060"/>
                </a:solidFill>
                <a:latin typeface="微软雅黑" pitchFamily="34" charset="-122"/>
                <a:ea typeface="微软雅黑" pitchFamily="34" charset="-122"/>
              </a:rPr>
              <a:t>最优压缩轨迹</a:t>
            </a:r>
            <a:endParaRPr lang="en-US" altLang="zh-CN" sz="2400" b="1" dirty="0">
              <a:solidFill>
                <a:srgbClr val="002060"/>
              </a:solidFill>
              <a:latin typeface="微软雅黑" pitchFamily="34" charset="-122"/>
              <a:ea typeface="微软雅黑" pitchFamily="34" charset="-122"/>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168379501"/>
              </p:ext>
            </p:extLst>
          </p:nvPr>
        </p:nvGraphicFramePr>
        <p:xfrm>
          <a:off x="1609725" y="1765300"/>
          <a:ext cx="2435225" cy="846138"/>
        </p:xfrm>
        <a:graphic>
          <a:graphicData uri="http://schemas.openxmlformats.org/presentationml/2006/ole">
            <mc:AlternateContent xmlns:mc="http://schemas.openxmlformats.org/markup-compatibility/2006">
              <mc:Choice xmlns:v="urn:schemas-microsoft-com:vml" Requires="v">
                <p:oleObj spid="_x0000_s487503" name="Equation" r:id="rId5" imgW="1485720" imgH="482400" progId="Equation.DSMT4">
                  <p:embed/>
                </p:oleObj>
              </mc:Choice>
              <mc:Fallback>
                <p:oleObj name="Equation" r:id="rId5" imgW="1485720" imgH="482400" progId="Equation.DSMT4">
                  <p:embed/>
                  <p:pic>
                    <p:nvPicPr>
                      <p:cNvPr id="79" name="对象 78"/>
                      <p:cNvPicPr>
                        <a:picLocks noChangeAspect="1" noChangeArrowheads="1"/>
                      </p:cNvPicPr>
                      <p:nvPr/>
                    </p:nvPicPr>
                    <p:blipFill>
                      <a:blip r:embed="rId6"/>
                      <a:srcRect/>
                      <a:stretch>
                        <a:fillRect/>
                      </a:stretch>
                    </p:blipFill>
                    <p:spPr bwMode="auto">
                      <a:xfrm>
                        <a:off x="1609725" y="1765300"/>
                        <a:ext cx="2435225" cy="846138"/>
                      </a:xfrm>
                      <a:prstGeom prst="rect">
                        <a:avLst/>
                      </a:prstGeom>
                      <a:noFill/>
                    </p:spPr>
                  </p:pic>
                </p:oleObj>
              </mc:Fallback>
            </mc:AlternateContent>
          </a:graphicData>
        </a:graphic>
      </p:graphicFrame>
      <p:sp>
        <p:nvSpPr>
          <p:cNvPr id="15" name="矩形 14"/>
          <p:cNvSpPr/>
          <p:nvPr/>
        </p:nvSpPr>
        <p:spPr>
          <a:xfrm>
            <a:off x="382367" y="1168796"/>
            <a:ext cx="2376264" cy="499624"/>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性能指标</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21352276"/>
              </p:ext>
            </p:extLst>
          </p:nvPr>
        </p:nvGraphicFramePr>
        <p:xfrm>
          <a:off x="932169" y="5350162"/>
          <a:ext cx="4374966" cy="1179512"/>
        </p:xfrm>
        <a:graphic>
          <a:graphicData uri="http://schemas.openxmlformats.org/presentationml/2006/ole">
            <mc:AlternateContent xmlns:mc="http://schemas.openxmlformats.org/markup-compatibility/2006">
              <mc:Choice xmlns:v="urn:schemas-microsoft-com:vml" Requires="v">
                <p:oleObj spid="_x0000_s487504" name="Equation" r:id="rId7" imgW="2006280" imgH="736560" progId="Equation.DSMT4">
                  <p:embed/>
                </p:oleObj>
              </mc:Choice>
              <mc:Fallback>
                <p:oleObj name="Equation" r:id="rId7" imgW="2006280" imgH="736560" progId="Equation.DSMT4">
                  <p:embed/>
                  <p:pic>
                    <p:nvPicPr>
                      <p:cNvPr id="14" name="对象 13"/>
                      <p:cNvPicPr>
                        <a:picLocks noChangeAspect="1" noChangeArrowheads="1"/>
                      </p:cNvPicPr>
                      <p:nvPr/>
                    </p:nvPicPr>
                    <p:blipFill>
                      <a:blip r:embed="rId8"/>
                      <a:srcRect/>
                      <a:stretch>
                        <a:fillRect/>
                      </a:stretch>
                    </p:blipFill>
                    <p:spPr bwMode="auto">
                      <a:xfrm>
                        <a:off x="932169" y="5350162"/>
                        <a:ext cx="4374966" cy="1179512"/>
                      </a:xfrm>
                      <a:prstGeom prst="rect">
                        <a:avLst/>
                      </a:prstGeom>
                      <a:solidFill>
                        <a:schemeClr val="accent2">
                          <a:lumMod val="20000"/>
                          <a:lumOff val="80000"/>
                        </a:schemeClr>
                      </a:solidFill>
                    </p:spPr>
                  </p:pic>
                </p:oleObj>
              </mc:Fallback>
            </mc:AlternateContent>
          </a:graphicData>
        </a:graphic>
      </p:graphicFrame>
      <p:sp>
        <p:nvSpPr>
          <p:cNvPr id="12" name="文本框 11"/>
          <p:cNvSpPr txBox="1"/>
          <p:nvPr/>
        </p:nvSpPr>
        <p:spPr>
          <a:xfrm>
            <a:off x="4851999" y="1050301"/>
            <a:ext cx="1037498" cy="738664"/>
          </a:xfrm>
          <a:prstGeom prst="rect">
            <a:avLst/>
          </a:prstGeom>
          <a:noFill/>
        </p:spPr>
        <p:txBody>
          <a:bodyPr wrap="square" rtlCol="0">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考虑气阀扰动等不确定性</a:t>
            </a:r>
          </a:p>
        </p:txBody>
      </p:sp>
      <p:cxnSp>
        <p:nvCxnSpPr>
          <p:cNvPr id="25" name="直接连接符 24"/>
          <p:cNvCxnSpPr/>
          <p:nvPr/>
        </p:nvCxnSpPr>
        <p:spPr bwMode="auto">
          <a:xfrm flipV="1">
            <a:off x="2880870" y="2845192"/>
            <a:ext cx="1318121" cy="1"/>
          </a:xfrm>
          <a:prstGeom prst="line">
            <a:avLst/>
          </a:prstGeom>
          <a:noFill/>
          <a:ln w="9525" cap="flat" cmpd="sng" algn="ctr">
            <a:solidFill>
              <a:srgbClr val="FF0000"/>
            </a:solidFill>
            <a:prstDash val="solid"/>
            <a:round/>
            <a:headEnd type="none" w="med" len="med"/>
            <a:tailEnd type="none" w="med" len="med"/>
          </a:ln>
        </p:spPr>
      </p:cxnSp>
      <p:cxnSp>
        <p:nvCxnSpPr>
          <p:cNvPr id="27" name="直接连接符 26"/>
          <p:cNvCxnSpPr/>
          <p:nvPr/>
        </p:nvCxnSpPr>
        <p:spPr bwMode="auto">
          <a:xfrm>
            <a:off x="2527711" y="2542811"/>
            <a:ext cx="353159" cy="302381"/>
          </a:xfrm>
          <a:prstGeom prst="line">
            <a:avLst/>
          </a:prstGeom>
          <a:noFill/>
          <a:ln w="9525" cap="flat" cmpd="sng" algn="ctr">
            <a:solidFill>
              <a:srgbClr val="FF0000"/>
            </a:solidFill>
            <a:prstDash val="solid"/>
            <a:round/>
            <a:headEnd type="none" w="med" len="med"/>
            <a:tailEnd type="none" w="med" len="med"/>
          </a:ln>
        </p:spPr>
      </p:cxnSp>
      <p:sp>
        <p:nvSpPr>
          <p:cNvPr id="31" name="文本框 30"/>
          <p:cNvSpPr txBox="1"/>
          <p:nvPr/>
        </p:nvSpPr>
        <p:spPr>
          <a:xfrm>
            <a:off x="2944904" y="2568193"/>
            <a:ext cx="1404075"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压缩过程耗功</a:t>
            </a:r>
          </a:p>
        </p:txBody>
      </p:sp>
      <p:sp>
        <p:nvSpPr>
          <p:cNvPr id="22" name="椭圆 21"/>
          <p:cNvSpPr/>
          <p:nvPr/>
        </p:nvSpPr>
        <p:spPr bwMode="auto">
          <a:xfrm>
            <a:off x="3186930" y="1904125"/>
            <a:ext cx="246123" cy="549060"/>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i="0" u="none" strike="noStrike" normalizeH="0" baseline="0">
              <a:ln w="0"/>
              <a:solidFill>
                <a:schemeClr val="accent1"/>
              </a:solidFill>
              <a:effectLst>
                <a:outerShdw blurRad="38100" dist="25400" dir="5400000" algn="ctr" rotWithShape="0">
                  <a:srgbClr val="6E747A">
                    <a:alpha val="43000"/>
                  </a:srgbClr>
                </a:outerShdw>
              </a:effectLst>
              <a:latin typeface="Garamond" panose="02020404030301010803" pitchFamily="18" charset="0"/>
              <a:ea typeface="宋体" panose="02010600030101010101" pitchFamily="2" charset="-122"/>
            </a:endParaRPr>
          </a:p>
        </p:txBody>
      </p:sp>
      <p:cxnSp>
        <p:nvCxnSpPr>
          <p:cNvPr id="33" name="直接连接符 32"/>
          <p:cNvCxnSpPr/>
          <p:nvPr/>
        </p:nvCxnSpPr>
        <p:spPr bwMode="auto">
          <a:xfrm>
            <a:off x="3573168" y="1728188"/>
            <a:ext cx="738188" cy="0"/>
          </a:xfrm>
          <a:prstGeom prst="line">
            <a:avLst/>
          </a:prstGeom>
          <a:noFill/>
          <a:ln w="9525" cap="flat" cmpd="sng" algn="ctr">
            <a:solidFill>
              <a:srgbClr val="FF0000"/>
            </a:solidFill>
            <a:prstDash val="solid"/>
            <a:round/>
            <a:headEnd type="none" w="med" len="med"/>
            <a:tailEnd type="none" w="med" len="med"/>
          </a:ln>
        </p:spPr>
      </p:cxnSp>
      <p:cxnSp>
        <p:nvCxnSpPr>
          <p:cNvPr id="34" name="直接连接符 33"/>
          <p:cNvCxnSpPr/>
          <p:nvPr/>
        </p:nvCxnSpPr>
        <p:spPr bwMode="auto">
          <a:xfrm flipV="1">
            <a:off x="3273191" y="1728188"/>
            <a:ext cx="299977" cy="191305"/>
          </a:xfrm>
          <a:prstGeom prst="line">
            <a:avLst/>
          </a:prstGeom>
          <a:noFill/>
          <a:ln w="9525" cap="flat" cmpd="sng" algn="ctr">
            <a:solidFill>
              <a:srgbClr val="C00000"/>
            </a:solidFill>
            <a:prstDash val="solid"/>
            <a:round/>
            <a:headEnd type="none" w="med" len="med"/>
            <a:tailEnd type="none" w="med" len="med"/>
          </a:ln>
        </p:spPr>
      </p:cxnSp>
      <p:sp>
        <p:nvSpPr>
          <p:cNvPr id="35" name="文本框 34"/>
          <p:cNvSpPr txBox="1"/>
          <p:nvPr/>
        </p:nvSpPr>
        <p:spPr>
          <a:xfrm>
            <a:off x="3433054" y="1435948"/>
            <a:ext cx="969902" cy="307777"/>
          </a:xfrm>
          <a:prstGeom prst="rect">
            <a:avLst/>
          </a:prstGeom>
          <a:noFill/>
        </p:spPr>
        <p:txBody>
          <a:bodyPr wrap="square" rtlCol="0">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控制输入</a:t>
            </a:r>
          </a:p>
        </p:txBody>
      </p:sp>
      <p:sp>
        <p:nvSpPr>
          <p:cNvPr id="36" name="矩形 35"/>
          <p:cNvSpPr/>
          <p:nvPr/>
        </p:nvSpPr>
        <p:spPr>
          <a:xfrm>
            <a:off x="382367" y="2626158"/>
            <a:ext cx="2890824"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状态方程及控制约束</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2086505624"/>
              </p:ext>
            </p:extLst>
          </p:nvPr>
        </p:nvGraphicFramePr>
        <p:xfrm>
          <a:off x="932170" y="4308826"/>
          <a:ext cx="4374965" cy="935180"/>
        </p:xfrm>
        <a:graphic>
          <a:graphicData uri="http://schemas.openxmlformats.org/presentationml/2006/ole">
            <mc:AlternateContent xmlns:mc="http://schemas.openxmlformats.org/markup-compatibility/2006">
              <mc:Choice xmlns:v="urn:schemas-microsoft-com:vml" Requires="v">
                <p:oleObj spid="_x0000_s487505" name="Equation" r:id="rId9" imgW="2667000" imgH="660400" progId="Equation.DSMT4">
                  <p:embed/>
                </p:oleObj>
              </mc:Choice>
              <mc:Fallback>
                <p:oleObj name="Equation" r:id="rId9" imgW="2667000" imgH="660400" progId="Equation.DSMT4">
                  <p:embed/>
                  <p:pic>
                    <p:nvPicPr>
                      <p:cNvPr id="58" name="对象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170" y="4308826"/>
                        <a:ext cx="4374965" cy="935180"/>
                      </a:xfrm>
                      <a:prstGeom prst="rect">
                        <a:avLst/>
                      </a:prstGeom>
                      <a:solidFill>
                        <a:schemeClr val="bg1">
                          <a:lumMod val="20000"/>
                          <a:lumOff val="80000"/>
                        </a:schemeClr>
                      </a:solid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741325444"/>
              </p:ext>
            </p:extLst>
          </p:nvPr>
        </p:nvGraphicFramePr>
        <p:xfrm>
          <a:off x="932170" y="3112805"/>
          <a:ext cx="4408998" cy="1089865"/>
        </p:xfrm>
        <a:graphic>
          <a:graphicData uri="http://schemas.openxmlformats.org/presentationml/2006/ole">
            <mc:AlternateContent xmlns:mc="http://schemas.openxmlformats.org/markup-compatibility/2006">
              <mc:Choice xmlns:v="urn:schemas-microsoft-com:vml" Requires="v">
                <p:oleObj spid="_x0000_s487506" name="Equation" r:id="rId11" imgW="3060360" imgH="761760" progId="Equation.DSMT4">
                  <p:embed/>
                </p:oleObj>
              </mc:Choice>
              <mc:Fallback>
                <p:oleObj name="Equation" r:id="rId11" imgW="3060360" imgH="761760" progId="Equation.DSMT4">
                  <p:embed/>
                  <p:pic>
                    <p:nvPicPr>
                      <p:cNvPr id="65" name="对象 64"/>
                      <p:cNvPicPr>
                        <a:picLocks noChangeAspect="1" noChangeArrowheads="1"/>
                      </p:cNvPicPr>
                      <p:nvPr/>
                    </p:nvPicPr>
                    <p:blipFill>
                      <a:blip r:embed="rId12"/>
                      <a:srcRect/>
                      <a:stretch>
                        <a:fillRect/>
                      </a:stretch>
                    </p:blipFill>
                    <p:spPr bwMode="auto">
                      <a:xfrm>
                        <a:off x="932170" y="3112805"/>
                        <a:ext cx="4408998" cy="1089865"/>
                      </a:xfrm>
                      <a:prstGeom prst="rect">
                        <a:avLst/>
                      </a:prstGeom>
                      <a:solidFill>
                        <a:srgbClr val="92D050"/>
                      </a:solidFill>
                    </p:spPr>
                  </p:pic>
                </p:oleObj>
              </mc:Fallback>
            </mc:AlternateContent>
          </a:graphicData>
        </a:graphic>
      </p:graphicFrame>
      <p:sp>
        <p:nvSpPr>
          <p:cNvPr id="40" name="左大括号 39"/>
          <p:cNvSpPr/>
          <p:nvPr/>
        </p:nvSpPr>
        <p:spPr bwMode="auto">
          <a:xfrm>
            <a:off x="585045" y="3268874"/>
            <a:ext cx="336782" cy="3071234"/>
          </a:xfrm>
          <a:prstGeom prst="leftBrace">
            <a:avLst>
              <a:gd name="adj1" fmla="val 0"/>
              <a:gd name="adj2" fmla="val 50000"/>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41" name="文本框 40"/>
          <p:cNvSpPr txBox="1"/>
          <p:nvPr/>
        </p:nvSpPr>
        <p:spPr>
          <a:xfrm>
            <a:off x="201748" y="4033988"/>
            <a:ext cx="444930" cy="1631216"/>
          </a:xfrm>
          <a:prstGeom prst="rect">
            <a:avLst/>
          </a:prstGeom>
          <a:noFill/>
        </p:spPr>
        <p:txBody>
          <a:bodyPr wrap="square" rtlCol="0">
            <a:spAutoFit/>
          </a:bodyPr>
          <a:lstStyle/>
          <a:p>
            <a:r>
              <a:rPr lang="zh-CN" altLang="en-US" sz="2000" b="1" dirty="0">
                <a:solidFill>
                  <a:schemeClr val="bg2"/>
                </a:solidFill>
                <a:latin typeface="微软雅黑" panose="020B0503020204020204" pitchFamily="34" charset="-122"/>
                <a:ea typeface="微软雅黑" panose="020B0503020204020204" pitchFamily="34" charset="-122"/>
              </a:rPr>
              <a:t>全动态模型</a:t>
            </a:r>
          </a:p>
        </p:txBody>
      </p:sp>
      <p:sp>
        <p:nvSpPr>
          <p:cNvPr id="42" name="下箭头 8"/>
          <p:cNvSpPr>
            <a:spLocks noChangeAspect="1" noChangeArrowheads="1"/>
          </p:cNvSpPr>
          <p:nvPr/>
        </p:nvSpPr>
        <p:spPr bwMode="auto">
          <a:xfrm rot="16200000">
            <a:off x="4749915" y="2027254"/>
            <a:ext cx="890159"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44" name="矩形标注 43"/>
          <p:cNvSpPr/>
          <p:nvPr/>
        </p:nvSpPr>
        <p:spPr>
          <a:xfrm flipH="1">
            <a:off x="6162549" y="1364118"/>
            <a:ext cx="2088115" cy="440125"/>
          </a:xfrm>
          <a:prstGeom prst="wedgeRectCallout">
            <a:avLst>
              <a:gd name="adj1" fmla="val 50266"/>
              <a:gd name="adj2" fmla="val 15757"/>
            </a:avLst>
          </a:prstGeom>
          <a:solidFill>
            <a:schemeClr val="bg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2000" b="1" kern="0" dirty="0">
                <a:solidFill>
                  <a:prstClr val="white"/>
                </a:solidFill>
                <a:latin typeface="微软雅黑" pitchFamily="34" charset="-122"/>
                <a:ea typeface="微软雅黑" pitchFamily="34" charset="-122"/>
              </a:rPr>
              <a:t>转换为微分博弈</a:t>
            </a:r>
            <a:endParaRPr lang="en-US" altLang="zh-CN" sz="2000" b="1" kern="0" dirty="0">
              <a:solidFill>
                <a:prstClr val="white"/>
              </a:solidFill>
              <a:latin typeface="微软雅黑" pitchFamily="34" charset="-122"/>
              <a:ea typeface="微软雅黑" pitchFamily="34" charset="-122"/>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3451151802"/>
              </p:ext>
            </p:extLst>
          </p:nvPr>
        </p:nvGraphicFramePr>
        <p:xfrm>
          <a:off x="6450013" y="1905000"/>
          <a:ext cx="2301875" cy="452438"/>
        </p:xfrm>
        <a:graphic>
          <a:graphicData uri="http://schemas.openxmlformats.org/presentationml/2006/ole">
            <mc:AlternateContent xmlns:mc="http://schemas.openxmlformats.org/markup-compatibility/2006">
              <mc:Choice xmlns:v="urn:schemas-microsoft-com:vml" Requires="v">
                <p:oleObj spid="_x0000_s487507" name="Equation" r:id="rId13" imgW="1600200" imgH="279360" progId="Equation.DSMT4">
                  <p:embed/>
                </p:oleObj>
              </mc:Choice>
              <mc:Fallback>
                <p:oleObj name="Equation" r:id="rId13" imgW="1600200" imgH="279360" progId="Equation.DSMT4">
                  <p:embed/>
                  <p:pic>
                    <p:nvPicPr>
                      <p:cNvPr id="0" name="Object 14"/>
                      <p:cNvPicPr>
                        <a:picLocks noChangeAspect="1" noChangeArrowheads="1"/>
                      </p:cNvPicPr>
                      <p:nvPr/>
                    </p:nvPicPr>
                    <p:blipFill>
                      <a:blip r:embed="rId14"/>
                      <a:srcRect/>
                      <a:stretch>
                        <a:fillRect/>
                      </a:stretch>
                    </p:blipFill>
                    <p:spPr bwMode="auto">
                      <a:xfrm>
                        <a:off x="6450013" y="1905000"/>
                        <a:ext cx="2301875" cy="452438"/>
                      </a:xfrm>
                      <a:prstGeom prst="rect">
                        <a:avLst/>
                      </a:prstGeom>
                      <a:noFill/>
                    </p:spPr>
                  </p:pic>
                </p:oleObj>
              </mc:Fallback>
            </mc:AlternateContent>
          </a:graphicData>
        </a:graphic>
      </p:graphicFrame>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 name="对象 27"/>
          <p:cNvGraphicFramePr>
            <a:graphicFrameLocks noChangeAspect="1"/>
          </p:cNvGraphicFramePr>
          <p:nvPr>
            <p:extLst>
              <p:ext uri="{D42A27DB-BD31-4B8C-83A1-F6EECF244321}">
                <p14:modId xmlns:p14="http://schemas.microsoft.com/office/powerpoint/2010/main" val="1976820596"/>
              </p:ext>
            </p:extLst>
          </p:nvPr>
        </p:nvGraphicFramePr>
        <p:xfrm>
          <a:off x="5651918" y="2325550"/>
          <a:ext cx="3504144" cy="402889"/>
        </p:xfrm>
        <a:graphic>
          <a:graphicData uri="http://schemas.openxmlformats.org/presentationml/2006/ole">
            <mc:AlternateContent xmlns:mc="http://schemas.openxmlformats.org/markup-compatibility/2006">
              <mc:Choice xmlns:v="urn:schemas-microsoft-com:vml" Requires="v">
                <p:oleObj spid="_x0000_s487508" name="Equation" r:id="rId15" imgW="2247840" imgH="266400" progId="Equation.DSMT4">
                  <p:embed/>
                </p:oleObj>
              </mc:Choice>
              <mc:Fallback>
                <p:oleObj name="Equation" r:id="rId15" imgW="2247840" imgH="266400" progId="Equation.DSMT4">
                  <p:embed/>
                  <p:pic>
                    <p:nvPicPr>
                      <p:cNvPr id="0" name="Object 16"/>
                      <p:cNvPicPr>
                        <a:picLocks noChangeAspect="1" noChangeArrowheads="1"/>
                      </p:cNvPicPr>
                      <p:nvPr/>
                    </p:nvPicPr>
                    <p:blipFill>
                      <a:blip r:embed="rId16"/>
                      <a:srcRect/>
                      <a:stretch>
                        <a:fillRect/>
                      </a:stretch>
                    </p:blipFill>
                    <p:spPr bwMode="auto">
                      <a:xfrm>
                        <a:off x="5651918" y="2325550"/>
                        <a:ext cx="3504144" cy="402889"/>
                      </a:xfrm>
                      <a:prstGeom prst="rect">
                        <a:avLst/>
                      </a:prstGeom>
                      <a:noFill/>
                    </p:spPr>
                  </p:pic>
                </p:oleObj>
              </mc:Fallback>
            </mc:AlternateContent>
          </a:graphicData>
        </a:graphic>
      </p:graphicFrame>
      <p:sp>
        <p:nvSpPr>
          <p:cNvPr id="49" name="下箭头 8"/>
          <p:cNvSpPr>
            <a:spLocks noChangeAspect="1" noChangeArrowheads="1"/>
          </p:cNvSpPr>
          <p:nvPr/>
        </p:nvSpPr>
        <p:spPr bwMode="auto">
          <a:xfrm rot="10800000">
            <a:off x="6761528" y="2877973"/>
            <a:ext cx="890159"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50" name="文本框 49"/>
          <p:cNvSpPr txBox="1"/>
          <p:nvPr/>
        </p:nvSpPr>
        <p:spPr>
          <a:xfrm>
            <a:off x="5460866" y="5700662"/>
            <a:ext cx="3291022" cy="707886"/>
          </a:xfrm>
          <a:prstGeom prst="rect">
            <a:avLst/>
          </a:prstGeom>
          <a:solidFill>
            <a:schemeClr val="bg1">
              <a:lumMod val="40000"/>
              <a:lumOff val="60000"/>
            </a:schemeClr>
          </a:solid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RL-ADP</a:t>
            </a:r>
          </a:p>
          <a:p>
            <a:r>
              <a:rPr lang="zh-CN" altLang="en-US" sz="2000" b="1" dirty="0">
                <a:latin typeface="微软雅黑" panose="020B0503020204020204" pitchFamily="34" charset="-122"/>
                <a:ea typeface="微软雅黑" panose="020B0503020204020204" pitchFamily="34" charset="-122"/>
              </a:rPr>
              <a:t>近似动态规划在线求解思路</a:t>
            </a:r>
          </a:p>
        </p:txBody>
      </p:sp>
      <p:graphicFrame>
        <p:nvGraphicFramePr>
          <p:cNvPr id="32" name="Object 6"/>
          <p:cNvGraphicFramePr>
            <a:graphicFrameLocks noChangeAspect="1"/>
          </p:cNvGraphicFramePr>
          <p:nvPr>
            <p:extLst>
              <p:ext uri="{D42A27DB-BD31-4B8C-83A1-F6EECF244321}">
                <p14:modId xmlns:p14="http://schemas.microsoft.com/office/powerpoint/2010/main" val="1780670847"/>
              </p:ext>
            </p:extLst>
          </p:nvPr>
        </p:nvGraphicFramePr>
        <p:xfrm>
          <a:off x="5113741" y="3447312"/>
          <a:ext cx="3985272" cy="2315045"/>
        </p:xfrm>
        <a:graphic>
          <a:graphicData uri="http://schemas.openxmlformats.org/presentationml/2006/ole">
            <mc:AlternateContent xmlns:mc="http://schemas.openxmlformats.org/markup-compatibility/2006">
              <mc:Choice xmlns:v="urn:schemas-microsoft-com:vml" Requires="v">
                <p:oleObj spid="_x0000_s487509" name="Visio" r:id="rId17" imgW="4781612" imgH="2409661" progId="Visio.Drawing.11">
                  <p:embed/>
                </p:oleObj>
              </mc:Choice>
              <mc:Fallback>
                <p:oleObj name="Visio" r:id="rId17" imgW="4781612" imgH="2409661" progId="Visio.Drawing.11">
                  <p:embed/>
                  <p:pic>
                    <p:nvPicPr>
                      <p:cNvPr id="7" name="Object 6"/>
                      <p:cNvPicPr/>
                      <p:nvPr/>
                    </p:nvPicPr>
                    <p:blipFill>
                      <a:blip r:embed="rId18"/>
                      <a:stretch>
                        <a:fillRect/>
                      </a:stretch>
                    </p:blipFill>
                    <p:spPr>
                      <a:xfrm>
                        <a:off x="5113741" y="3447312"/>
                        <a:ext cx="3985272" cy="2315045"/>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287013287"/>
      </p:ext>
    </p:extLst>
  </p:cSld>
  <p:clrMapOvr>
    <a:masterClrMapping/>
  </p:clrMapOvr>
  <mc:AlternateContent xmlns:mc="http://schemas.openxmlformats.org/markup-compatibility/2006" xmlns:p14="http://schemas.microsoft.com/office/powerpoint/2010/main">
    <mc:Choice Requires="p14">
      <p:transition p14:dur="200" advClick="0" advTm="9815">
        <p:fade/>
      </p:transition>
    </mc:Choice>
    <mc:Fallback xmlns="">
      <p:transition advClick="0" advTm="98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18" name="Rectangle 2"/>
          <p:cNvSpPr>
            <a:spLocks noGrp="1" noChangeArrowheads="1"/>
          </p:cNvSpPr>
          <p:nvPr>
            <p:ph type="title"/>
          </p:nvPr>
        </p:nvSpPr>
        <p:spPr/>
        <p:txBody>
          <a:bodyPr/>
          <a:lstStyle/>
          <a:p>
            <a:pPr algn="l" eaLnBrk="1" hangingPunct="1"/>
            <a:r>
              <a:rPr lang="zh-CN" altLang="en-US" sz="3200" dirty="0"/>
              <a:t>三、研究内容与研究方案</a:t>
            </a:r>
          </a:p>
        </p:txBody>
      </p:sp>
      <p:grpSp>
        <p:nvGrpSpPr>
          <p:cNvPr id="2" name="组合 16"/>
          <p:cNvGrpSpPr/>
          <p:nvPr/>
        </p:nvGrpSpPr>
        <p:grpSpPr>
          <a:xfrm>
            <a:off x="566058" y="2904114"/>
            <a:ext cx="8084456" cy="756000"/>
            <a:chOff x="754744" y="2888334"/>
            <a:chExt cx="7561943"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sp>
          <p:nvSpPr>
            <p:cNvPr id="25" name="圆角矩形 24"/>
            <p:cNvSpPr/>
            <p:nvPr/>
          </p:nvSpPr>
          <p:spPr bwMode="auto">
            <a:xfrm>
              <a:off x="754745" y="2941007"/>
              <a:ext cx="7561942"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lvl="0" algn="ctr">
                <a:lnSpc>
                  <a:spcPct val="120000"/>
                </a:lnSpc>
                <a:spcBef>
                  <a:spcPct val="50000"/>
                </a:spcBef>
                <a:defRPr/>
              </a:pPr>
              <a:r>
                <a:rPr kumimoji="0" lang="zh-CN" altLang="en-US" sz="2800" b="1" dirty="0">
                  <a:solidFill>
                    <a:prstClr val="white"/>
                  </a:solidFill>
                  <a:latin typeface="微软雅黑" pitchFamily="34" charset="-122"/>
                  <a:ea typeface="微软雅黑" pitchFamily="34" charset="-122"/>
                </a:rPr>
                <a:t>面向单能流交易的</a:t>
              </a:r>
              <a:r>
                <a:rPr kumimoji="0" lang="en-US" altLang="zh-CN" sz="2800" b="1" dirty="0">
                  <a:solidFill>
                    <a:prstClr val="white"/>
                  </a:solidFill>
                  <a:latin typeface="微软雅黑" pitchFamily="34" charset="-122"/>
                  <a:ea typeface="微软雅黑" pitchFamily="34" charset="-122"/>
                </a:rPr>
                <a:t>AA-CAES </a:t>
              </a:r>
              <a:r>
                <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运行规划及策略竞价</a:t>
              </a:r>
            </a:p>
          </p:txBody>
        </p:sp>
      </p:grpSp>
      <p:grpSp>
        <p:nvGrpSpPr>
          <p:cNvPr id="3" name="组合 12"/>
          <p:cNvGrpSpPr/>
          <p:nvPr/>
        </p:nvGrpSpPr>
        <p:grpSpPr>
          <a:xfrm>
            <a:off x="1884870" y="1266616"/>
            <a:ext cx="4847771" cy="1289957"/>
            <a:chOff x="1959428" y="1015999"/>
            <a:chExt cx="4847771" cy="1289957"/>
          </a:xfrm>
        </p:grpSpPr>
        <p:sp>
          <p:nvSpPr>
            <p:cNvPr id="44035" name="圆角矩形 23"/>
            <p:cNvSpPr>
              <a:spLocks noChangeArrowheads="1"/>
            </p:cNvSpPr>
            <p:nvPr/>
          </p:nvSpPr>
          <p:spPr bwMode="auto">
            <a:xfrm>
              <a:off x="1959428" y="1246183"/>
              <a:ext cx="4847771" cy="887254"/>
            </a:xfrm>
            <a:prstGeom prst="roundRect">
              <a:avLst>
                <a:gd name="adj" fmla="val 11829"/>
              </a:avLst>
            </a:prstGeom>
            <a:noFill/>
            <a:ln w="9525">
              <a:noFill/>
              <a:round/>
              <a:headEnd/>
              <a:tailEn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         </a:t>
              </a:r>
              <a:r>
                <a:rPr kumimoji="0" lang="zh-CN" altLang="en-US" sz="4000" b="1" dirty="0">
                  <a:solidFill>
                    <a:srgbClr val="92D050"/>
                  </a:solidFill>
                  <a:latin typeface="微软雅黑" pitchFamily="34" charset="-122"/>
                  <a:ea typeface="微软雅黑" pitchFamily="34" charset="-122"/>
                </a:rPr>
                <a:t>研究内容 </a:t>
              </a:r>
              <a:r>
                <a:rPr kumimoji="0" lang="en-US" altLang="zh-CN" sz="4000" b="1" dirty="0">
                  <a:solidFill>
                    <a:srgbClr val="92D050"/>
                  </a:solidFill>
                  <a:latin typeface="微软雅黑" pitchFamily="34" charset="-122"/>
                  <a:ea typeface="微软雅黑" pitchFamily="34" charset="-122"/>
                </a:rPr>
                <a:t>3</a:t>
              </a:r>
              <a:endPar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3164114" y="1175657"/>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graphicFrame>
        <p:nvGraphicFramePr>
          <p:cNvPr id="9" name="表格 8"/>
          <p:cNvGraphicFramePr>
            <a:graphicFrameLocks noGrp="1"/>
          </p:cNvGraphicFramePr>
          <p:nvPr>
            <p:extLst>
              <p:ext uri="{D42A27DB-BD31-4B8C-83A1-F6EECF244321}">
                <p14:modId xmlns:p14="http://schemas.microsoft.com/office/powerpoint/2010/main" val="3737152495"/>
              </p:ext>
            </p:extLst>
          </p:nvPr>
        </p:nvGraphicFramePr>
        <p:xfrm>
          <a:off x="551545" y="3851180"/>
          <a:ext cx="8098967" cy="1381276"/>
        </p:xfrm>
        <a:graphic>
          <a:graphicData uri="http://schemas.openxmlformats.org/drawingml/2006/table">
            <a:tbl>
              <a:tblPr firstRow="1" bandRow="1">
                <a:tableStyleId>{5C22544A-7EE6-4342-B048-85BDC9FD1C3A}</a:tableStyleId>
              </a:tblPr>
              <a:tblGrid>
                <a:gridCol w="1394711">
                  <a:extLst>
                    <a:ext uri="{9D8B030D-6E8A-4147-A177-3AD203B41FA5}">
                      <a16:colId xmlns:a16="http://schemas.microsoft.com/office/drawing/2014/main" val="20000"/>
                    </a:ext>
                  </a:extLst>
                </a:gridCol>
                <a:gridCol w="6704256">
                  <a:extLst>
                    <a:ext uri="{9D8B030D-6E8A-4147-A177-3AD203B41FA5}">
                      <a16:colId xmlns:a16="http://schemas.microsoft.com/office/drawing/2014/main" val="20001"/>
                    </a:ext>
                  </a:extLst>
                </a:gridCol>
              </a:tblGrid>
              <a:tr h="690638">
                <a:tc>
                  <a:txBody>
                    <a:bodyPr/>
                    <a:lstStyle/>
                    <a:p>
                      <a:pPr algn="ctr"/>
                      <a:endParaRPr lang="zh-CN" altLang="en-US" sz="3200"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dirty="0">
                          <a:solidFill>
                            <a:schemeClr val="bg2">
                              <a:lumMod val="85000"/>
                              <a:lumOff val="15000"/>
                            </a:schemeClr>
                          </a:solidFill>
                          <a:latin typeface="微软雅黑" pitchFamily="34" charset="-122"/>
                          <a:ea typeface="微软雅黑" pitchFamily="34" charset="-122"/>
                        </a:rPr>
                        <a:t>含风电电力系统</a:t>
                      </a:r>
                      <a:r>
                        <a:rPr kumimoji="0" lang="en-US" altLang="zh-CN" sz="2400" b="0" dirty="0">
                          <a:solidFill>
                            <a:schemeClr val="bg2">
                              <a:lumMod val="85000"/>
                              <a:lumOff val="15000"/>
                            </a:schemeClr>
                          </a:solidFill>
                          <a:latin typeface="微软雅黑" pitchFamily="34" charset="-122"/>
                          <a:ea typeface="微软雅黑" pitchFamily="34" charset="-122"/>
                        </a:rPr>
                        <a:t>AA-CAES</a:t>
                      </a:r>
                      <a:r>
                        <a:rPr kumimoji="0" lang="zh-CN" altLang="en-US" sz="2400" b="0" dirty="0">
                          <a:solidFill>
                            <a:schemeClr val="bg2">
                              <a:lumMod val="85000"/>
                              <a:lumOff val="15000"/>
                            </a:schemeClr>
                          </a:solidFill>
                          <a:latin typeface="微软雅黑" pitchFamily="34" charset="-122"/>
                          <a:ea typeface="微软雅黑" pitchFamily="34" charset="-122"/>
                        </a:rPr>
                        <a:t>电站运行规划</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690638">
                <a:tc>
                  <a:txBody>
                    <a:bodyPr/>
                    <a:lstStyle/>
                    <a:p>
                      <a:pPr marL="0" algn="ctr" defTabSz="914400" rtl="0" eaLnBrk="1" latinLnBrk="0" hangingPunct="1">
                        <a:lnSpc>
                          <a:spcPct val="120000"/>
                        </a:lnSpc>
                      </a:pPr>
                      <a:endParaRPr lang="zh-CN" altLang="en-US" sz="3200" b="0" kern="1200" dirty="0">
                        <a:solidFill>
                          <a:schemeClr val="bg2">
                            <a:lumMod val="85000"/>
                            <a:lumOff val="15000"/>
                          </a:schemeClr>
                        </a:solidFill>
                        <a:latin typeface="+mn-lt"/>
                        <a:ea typeface="+mn-ea"/>
                        <a:cs typeface="+mn-cs"/>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kumimoji="0" lang="zh-CN" altLang="en-US" sz="2400" b="0" kern="1200" dirty="0">
                          <a:solidFill>
                            <a:schemeClr val="bg2">
                              <a:lumMod val="85000"/>
                              <a:lumOff val="15000"/>
                            </a:schemeClr>
                          </a:solidFill>
                          <a:latin typeface="微软雅黑" pitchFamily="34" charset="-122"/>
                          <a:ea typeface="微软雅黑" pitchFamily="34" charset="-122"/>
                          <a:cs typeface="+mn-cs"/>
                        </a:rPr>
                        <a:t>电量市场与辅助服务联合市场</a:t>
                      </a:r>
                      <a:r>
                        <a:rPr kumimoji="0" lang="en-US" altLang="zh-CN" sz="2400" b="0" kern="1200" dirty="0">
                          <a:solidFill>
                            <a:schemeClr val="bg2">
                              <a:lumMod val="85000"/>
                              <a:lumOff val="15000"/>
                            </a:schemeClr>
                          </a:solidFill>
                          <a:latin typeface="微软雅黑" pitchFamily="34" charset="-122"/>
                          <a:ea typeface="微软雅黑" pitchFamily="34" charset="-122"/>
                          <a:cs typeface="+mn-cs"/>
                        </a:rPr>
                        <a:t>AA-CAES</a:t>
                      </a:r>
                      <a:r>
                        <a:rPr kumimoji="0" lang="zh-CN" altLang="en-US" sz="2400" b="0" kern="1200" dirty="0">
                          <a:solidFill>
                            <a:schemeClr val="bg2">
                              <a:lumMod val="85000"/>
                              <a:lumOff val="15000"/>
                            </a:schemeClr>
                          </a:solidFill>
                          <a:latin typeface="微软雅黑" pitchFamily="34" charset="-122"/>
                          <a:ea typeface="微软雅黑" pitchFamily="34" charset="-122"/>
                          <a:cs typeface="+mn-cs"/>
                        </a:rPr>
                        <a:t>策略竞价</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27" y="3926573"/>
            <a:ext cx="835867" cy="555851"/>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26" y="4646907"/>
            <a:ext cx="835867" cy="555851"/>
          </a:xfrm>
          <a:prstGeom prst="rect">
            <a:avLst/>
          </a:prstGeom>
        </p:spPr>
      </p:pic>
    </p:spTree>
    <p:extLst>
      <p:ext uri="{BB962C8B-B14F-4D97-AF65-F5344CB8AC3E}">
        <p14:creationId xmlns:p14="http://schemas.microsoft.com/office/powerpoint/2010/main" val="2484921604"/>
      </p:ext>
    </p:extLst>
  </p:cSld>
  <p:clrMapOvr>
    <a:masterClrMapping/>
  </p:clrMapOvr>
  <mc:AlternateContent xmlns:mc="http://schemas.openxmlformats.org/markup-compatibility/2006" xmlns:p14="http://schemas.microsoft.com/office/powerpoint/2010/main">
    <mc:Choice Requires="p14">
      <p:transition p14:dur="200" advClick="0" advTm="15984">
        <p:fade/>
      </p:transition>
    </mc:Choice>
    <mc:Fallback xmlns="">
      <p:transition advClick="0" advTm="15984">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black"/>
              </a:solidFill>
              <a:latin typeface="Times New Roman" pitchFamily="18" charset="0"/>
              <a:ea typeface="宋体" pitchFamily="2" charset="-122"/>
            </a:endParaRPr>
          </a:p>
        </p:txBody>
      </p:sp>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black"/>
              </a:solidFill>
              <a:latin typeface="Times New Roman" pitchFamily="18" charset="0"/>
              <a:ea typeface="宋体" pitchFamily="2" charset="-122"/>
            </a:endParaRPr>
          </a:p>
        </p:txBody>
      </p:sp>
      <p:sp>
        <p:nvSpPr>
          <p:cNvPr id="22" name="Rectangle 2"/>
          <p:cNvSpPr txBox="1">
            <a:spLocks noChangeArrowheads="1"/>
          </p:cNvSpPr>
          <p:nvPr/>
        </p:nvSpPr>
        <p:spPr>
          <a:xfrm>
            <a:off x="43596" y="96514"/>
            <a:ext cx="9202004"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lvl="0" eaLnBrk="1" hangingPunct="1">
              <a:defRPr/>
            </a:pP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  3.3.1 </a:t>
            </a:r>
            <a:r>
              <a:rPr lang="zh-CN" altLang="en-US" sz="3200" kern="0" dirty="0">
                <a:solidFill>
                  <a:prstClr val="white"/>
                </a:solidFill>
              </a:rPr>
              <a:t>含风电电力系统</a:t>
            </a:r>
            <a:r>
              <a:rPr lang="en-US" altLang="zh-CN" sz="3200" kern="0" dirty="0">
                <a:solidFill>
                  <a:prstClr val="white"/>
                </a:solidFill>
              </a:rPr>
              <a:t>AA-CAES</a:t>
            </a:r>
            <a:r>
              <a:rPr lang="zh-CN" altLang="en-US" sz="3200" kern="0" dirty="0">
                <a:solidFill>
                  <a:prstClr val="white"/>
                </a:solidFill>
              </a:rPr>
              <a:t>电站运行规划</a:t>
            </a: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endParaRPr>
          </a:p>
        </p:txBody>
      </p:sp>
      <p:sp>
        <p:nvSpPr>
          <p:cNvPr id="2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p:cNvGrpSpPr/>
          <p:nvPr/>
        </p:nvGrpSpPr>
        <p:grpSpPr>
          <a:xfrm>
            <a:off x="321453" y="776462"/>
            <a:ext cx="8822547" cy="6058865"/>
            <a:chOff x="321453" y="776462"/>
            <a:chExt cx="8822547" cy="6058865"/>
          </a:xfrm>
        </p:grpSpPr>
        <p:sp>
          <p:nvSpPr>
            <p:cNvPr id="9" name="矩形 8"/>
            <p:cNvSpPr/>
            <p:nvPr/>
          </p:nvSpPr>
          <p:spPr>
            <a:xfrm>
              <a:off x="321453" y="776462"/>
              <a:ext cx="6323187" cy="461665"/>
            </a:xfrm>
            <a:prstGeom prst="rect">
              <a:avLst/>
            </a:prstGeom>
          </p:spPr>
          <p:txBody>
            <a:bodyPr wrap="square">
              <a:spAutoFit/>
            </a:bodyPr>
            <a:lstStyle/>
            <a:p>
              <a:pPr marL="342900" lvl="1" indent="-342900">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计及辅助服务特性的</a:t>
              </a:r>
              <a:r>
                <a:rPr lang="en-US" altLang="zh-CN" sz="2400" b="1" dirty="0">
                  <a:latin typeface="微软雅黑" panose="020B0503020204020204" pitchFamily="34" charset="-122"/>
                  <a:ea typeface="微软雅黑" panose="020B0503020204020204" pitchFamily="34" charset="-122"/>
                </a:rPr>
                <a:t>AA-CAES</a:t>
              </a:r>
              <a:r>
                <a:rPr lang="zh-CN" altLang="en-US" sz="2400" b="1" dirty="0">
                  <a:latin typeface="微软雅黑" panose="020B0503020204020204" pitchFamily="34" charset="-122"/>
                  <a:ea typeface="微软雅黑" panose="020B0503020204020204" pitchFamily="34" charset="-122"/>
                </a:rPr>
                <a:t>电站规划</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490047" y="1107596"/>
              <a:ext cx="8653953"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在备用特性基础上，计及储气储热系统能量与备用容量关系</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467656" y="1615131"/>
              <a:ext cx="8491826" cy="5220196"/>
              <a:chOff x="467656" y="1615131"/>
              <a:chExt cx="8491826" cy="5220196"/>
            </a:xfrm>
          </p:grpSpPr>
          <p:pic>
            <p:nvPicPr>
              <p:cNvPr id="2" name="图片 1"/>
              <p:cNvPicPr>
                <a:picLocks noChangeAspect="1"/>
              </p:cNvPicPr>
              <p:nvPr/>
            </p:nvPicPr>
            <p:blipFill>
              <a:blip r:embed="rId5"/>
              <a:stretch>
                <a:fillRect/>
              </a:stretch>
            </p:blipFill>
            <p:spPr>
              <a:xfrm>
                <a:off x="4921617" y="2945994"/>
                <a:ext cx="4037865" cy="3086536"/>
              </a:xfrm>
              <a:prstGeom prst="rect">
                <a:avLst/>
              </a:prstGeom>
            </p:spPr>
          </p:pic>
          <p:sp>
            <p:nvSpPr>
              <p:cNvPr id="10" name="文本框 9"/>
              <p:cNvSpPr txBox="1"/>
              <p:nvPr/>
            </p:nvSpPr>
            <p:spPr>
              <a:xfrm>
                <a:off x="5530357" y="6070046"/>
                <a:ext cx="296940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IEEE 24</a:t>
                </a:r>
                <a:r>
                  <a:rPr lang="zh-CN" altLang="en-US" dirty="0">
                    <a:latin typeface="微软雅黑" panose="020B0503020204020204" pitchFamily="34" charset="-122"/>
                    <a:ea typeface="微软雅黑" panose="020B0503020204020204" pitchFamily="34" charset="-122"/>
                  </a:rPr>
                  <a:t>节点 </a:t>
                </a:r>
                <a:r>
                  <a:rPr lang="en-US" altLang="zh-CN" dirty="0">
                    <a:latin typeface="微软雅黑" panose="020B0503020204020204" pitchFamily="34" charset="-122"/>
                    <a:ea typeface="微软雅黑" panose="020B0503020204020204" pitchFamily="34" charset="-122"/>
                  </a:rPr>
                  <a:t>RTS</a:t>
                </a:r>
                <a:r>
                  <a:rPr lang="zh-CN" altLang="en-US" dirty="0">
                    <a:latin typeface="微软雅黑" panose="020B0503020204020204" pitchFamily="34" charset="-122"/>
                    <a:ea typeface="微软雅黑" panose="020B0503020204020204" pitchFamily="34" charset="-122"/>
                  </a:rPr>
                  <a:t>系统</a:t>
                </a:r>
              </a:p>
            </p:txBody>
          </p:sp>
          <p:graphicFrame>
            <p:nvGraphicFramePr>
              <p:cNvPr id="4" name="对象 3"/>
              <p:cNvGraphicFramePr>
                <a:graphicFrameLocks noChangeAspect="1"/>
              </p:cNvGraphicFramePr>
              <p:nvPr>
                <p:extLst>
                  <p:ext uri="{D42A27DB-BD31-4B8C-83A1-F6EECF244321}">
                    <p14:modId xmlns:p14="http://schemas.microsoft.com/office/powerpoint/2010/main" val="2135438978"/>
                  </p:ext>
                </p:extLst>
              </p:nvPr>
            </p:nvGraphicFramePr>
            <p:xfrm>
              <a:off x="771525" y="1615131"/>
              <a:ext cx="7907560" cy="615175"/>
            </p:xfrm>
            <a:graphic>
              <a:graphicData uri="http://schemas.openxmlformats.org/presentationml/2006/ole">
                <mc:AlternateContent xmlns:mc="http://schemas.openxmlformats.org/markup-compatibility/2006">
                  <mc:Choice xmlns:v="urn:schemas-microsoft-com:vml" Requires="v">
                    <p:oleObj spid="_x0000_s484523" name="Equation" r:id="rId6" imgW="5867400" imgH="457200" progId="Equation.DSMT4">
                      <p:embed/>
                    </p:oleObj>
                  </mc:Choice>
                  <mc:Fallback>
                    <p:oleObj name="Equation" r:id="rId6" imgW="5867400" imgH="4572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525" y="1615131"/>
                            <a:ext cx="7907560" cy="615175"/>
                          </a:xfrm>
                          <a:prstGeom prst="rect">
                            <a:avLst/>
                          </a:prstGeom>
                          <a:noFill/>
                        </p:spPr>
                      </p:pic>
                    </p:oleObj>
                  </mc:Fallback>
                </mc:AlternateContent>
              </a:graphicData>
            </a:graphic>
          </p:graphicFrame>
          <p:sp>
            <p:nvSpPr>
              <p:cNvPr id="5" name="椭圆 4"/>
              <p:cNvSpPr/>
              <p:nvPr/>
            </p:nvSpPr>
            <p:spPr>
              <a:xfrm>
                <a:off x="2400300" y="1922718"/>
                <a:ext cx="323850" cy="307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3460" y="1792156"/>
                <a:ext cx="323850" cy="307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67150" y="1768924"/>
                <a:ext cx="323850" cy="307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477780" y="1945950"/>
                <a:ext cx="323850" cy="307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标注 20"/>
              <p:cNvSpPr/>
              <p:nvPr/>
            </p:nvSpPr>
            <p:spPr>
              <a:xfrm flipH="1">
                <a:off x="5936176" y="2304021"/>
                <a:ext cx="2945218" cy="457200"/>
              </a:xfrm>
              <a:prstGeom prst="wedgeRectCallout">
                <a:avLst>
                  <a:gd name="adj1" fmla="val 56339"/>
                  <a:gd name="adj2" fmla="val -110022"/>
                </a:avLst>
              </a:prstGeom>
              <a:solidFill>
                <a:srgbClr val="FE6E0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计及变工况特性的效率因子</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3" name="矩形 22"/>
              <p:cNvSpPr/>
              <p:nvPr/>
            </p:nvSpPr>
            <p:spPr>
              <a:xfrm>
                <a:off x="490046" y="2150377"/>
                <a:ext cx="5746173"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计及风电不确定性</a:t>
                </a:r>
                <a:r>
                  <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矩不确定分布鲁棒优化</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464214820"/>
                  </p:ext>
                </p:extLst>
              </p:nvPr>
            </p:nvGraphicFramePr>
            <p:xfrm>
              <a:off x="1678498" y="2684942"/>
              <a:ext cx="1826758" cy="419256"/>
            </p:xfrm>
            <a:graphic>
              <a:graphicData uri="http://schemas.openxmlformats.org/presentationml/2006/ole">
                <mc:AlternateContent xmlns:mc="http://schemas.openxmlformats.org/markup-compatibility/2006">
                  <mc:Choice xmlns:v="urn:schemas-microsoft-com:vml" Requires="v">
                    <p:oleObj spid="_x0000_s484524" name="Equation" r:id="rId8" imgW="1167893" imgH="266584" progId="Equation.DSMT4">
                      <p:embed/>
                    </p:oleObj>
                  </mc:Choice>
                  <mc:Fallback>
                    <p:oleObj name="Equation" r:id="rId8" imgW="1167893" imgH="266584"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8498" y="2684942"/>
                            <a:ext cx="1826758" cy="419256"/>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40619511"/>
                  </p:ext>
                </p:extLst>
              </p:nvPr>
            </p:nvGraphicFramePr>
            <p:xfrm>
              <a:off x="868102" y="3553683"/>
              <a:ext cx="3421866" cy="1193960"/>
            </p:xfrm>
            <a:graphic>
              <a:graphicData uri="http://schemas.openxmlformats.org/presentationml/2006/ole">
                <mc:AlternateContent xmlns:mc="http://schemas.openxmlformats.org/markup-compatibility/2006">
                  <mc:Choice xmlns:v="urn:schemas-microsoft-com:vml" Requires="v">
                    <p:oleObj spid="_x0000_s484525" name="Equation" r:id="rId10" imgW="2654300" imgH="927100" progId="Equation.DSMT4">
                      <p:embed/>
                    </p:oleObj>
                  </mc:Choice>
                  <mc:Fallback>
                    <p:oleObj name="Equation" r:id="rId10" imgW="2654300" imgH="9271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102" y="3553683"/>
                            <a:ext cx="3421866" cy="1193960"/>
                          </a:xfrm>
                          <a:prstGeom prst="rect">
                            <a:avLst/>
                          </a:prstGeom>
                          <a:noFill/>
                        </p:spPr>
                      </p:pic>
                    </p:oleObj>
                  </mc:Fallback>
                </mc:AlternateContent>
              </a:graphicData>
            </a:graphic>
          </p:graphicFrame>
          <p:sp>
            <p:nvSpPr>
              <p:cNvPr id="27" name="矩形 26"/>
              <p:cNvSpPr/>
              <p:nvPr/>
            </p:nvSpPr>
            <p:spPr>
              <a:xfrm>
                <a:off x="490046" y="3066645"/>
                <a:ext cx="2519372"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典型不确定性集合</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标注 28"/>
              <p:cNvSpPr/>
              <p:nvPr/>
            </p:nvSpPr>
            <p:spPr>
              <a:xfrm flipH="1">
                <a:off x="3039162" y="3377319"/>
                <a:ext cx="1453674" cy="430329"/>
              </a:xfrm>
              <a:prstGeom prst="wedgeRectCallout">
                <a:avLst>
                  <a:gd name="adj1" fmla="val 54097"/>
                  <a:gd name="adj2" fmla="val 98364"/>
                </a:avLst>
              </a:prstGeom>
              <a:solidFill>
                <a:schemeClr val="tx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椭球不确定集</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0" name="矩形标注 29"/>
              <p:cNvSpPr/>
              <p:nvPr/>
            </p:nvSpPr>
            <p:spPr>
              <a:xfrm flipH="1">
                <a:off x="3190453" y="4683512"/>
                <a:ext cx="1628862" cy="457200"/>
              </a:xfrm>
              <a:prstGeom prst="wedgeRectCallout">
                <a:avLst>
                  <a:gd name="adj1" fmla="val 66490"/>
                  <a:gd name="adj2" fmla="val -94833"/>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kern="0" dirty="0">
                    <a:solidFill>
                      <a:prstClr val="white"/>
                    </a:solidFill>
                    <a:latin typeface="微软雅黑" pitchFamily="34" charset="-122"/>
                    <a:ea typeface="微软雅黑" pitchFamily="34" charset="-122"/>
                  </a:rPr>
                  <a:t>半定锥不确定集</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1" name="矩形 30"/>
              <p:cNvSpPr/>
              <p:nvPr/>
            </p:nvSpPr>
            <p:spPr>
              <a:xfrm>
                <a:off x="509976" y="4675813"/>
                <a:ext cx="2823629"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确定性凸半定规划</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2154205111"/>
                  </p:ext>
                </p:extLst>
              </p:nvPr>
            </p:nvGraphicFramePr>
            <p:xfrm>
              <a:off x="771525" y="5248967"/>
              <a:ext cx="4185030" cy="1318012"/>
            </p:xfrm>
            <a:graphic>
              <a:graphicData uri="http://schemas.openxmlformats.org/presentationml/2006/ole">
                <mc:AlternateContent xmlns:mc="http://schemas.openxmlformats.org/markup-compatibility/2006">
                  <mc:Choice xmlns:v="urn:schemas-microsoft-com:vml" Requires="v">
                    <p:oleObj spid="_x0000_s484526" name="Equation" r:id="rId12" imgW="2933700" imgH="927100" progId="Equation.DSMT4">
                      <p:embed/>
                    </p:oleObj>
                  </mc:Choice>
                  <mc:Fallback>
                    <p:oleObj name="Equation" r:id="rId12" imgW="2933700" imgH="9271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525" y="5248967"/>
                            <a:ext cx="4185030" cy="1318012"/>
                          </a:xfrm>
                          <a:prstGeom prst="rect">
                            <a:avLst/>
                          </a:prstGeom>
                          <a:noFill/>
                        </p:spPr>
                      </p:pic>
                    </p:oleObj>
                  </mc:Fallback>
                </mc:AlternateContent>
              </a:graphicData>
            </a:graphic>
          </p:graphicFrame>
          <p:sp>
            <p:nvSpPr>
              <p:cNvPr id="32" name="椭圆 31"/>
              <p:cNvSpPr/>
              <p:nvPr/>
            </p:nvSpPr>
            <p:spPr>
              <a:xfrm>
                <a:off x="2222339" y="5613722"/>
                <a:ext cx="316736" cy="2942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675678" y="5627222"/>
                <a:ext cx="316736" cy="2942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标注 35"/>
              <p:cNvSpPr/>
              <p:nvPr/>
            </p:nvSpPr>
            <p:spPr>
              <a:xfrm flipH="1">
                <a:off x="2425298" y="5151594"/>
                <a:ext cx="1057748" cy="366634"/>
              </a:xfrm>
              <a:prstGeom prst="wedgeRectCallout">
                <a:avLst>
                  <a:gd name="adj1" fmla="val 45653"/>
                  <a:gd name="adj2" fmla="val 94633"/>
                </a:avLst>
              </a:prstGeom>
              <a:noFill/>
              <a:ln w="25400" cap="flat" cmpd="sng" algn="ctr">
                <a:solidFill>
                  <a:srgbClr val="903DB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903DB5"/>
                    </a:solidFill>
                    <a:effectLst/>
                    <a:uLnTx/>
                    <a:uFillTx/>
                    <a:latin typeface="微软雅黑" pitchFamily="34" charset="-122"/>
                    <a:ea typeface="微软雅黑" pitchFamily="34" charset="-122"/>
                    <a:cs typeface="+mn-cs"/>
                  </a:rPr>
                  <a:t>对偶变量</a:t>
                </a:r>
                <a:endParaRPr kumimoji="0" lang="en-US" altLang="zh-CN" sz="1600" b="1" i="0" u="none" strike="noStrike" kern="0" cap="none" spc="0" normalizeH="0" baseline="0" noProof="0" dirty="0">
                  <a:ln>
                    <a:noFill/>
                  </a:ln>
                  <a:solidFill>
                    <a:srgbClr val="903DB5"/>
                  </a:solidFill>
                  <a:effectLst/>
                  <a:uLnTx/>
                  <a:uFillTx/>
                  <a:latin typeface="微软雅黑" pitchFamily="34" charset="-122"/>
                  <a:ea typeface="微软雅黑" pitchFamily="34" charset="-122"/>
                  <a:cs typeface="+mn-cs"/>
                </a:endParaRPr>
              </a:p>
            </p:txBody>
          </p:sp>
          <p:sp>
            <p:nvSpPr>
              <p:cNvPr id="37" name="椭圆 36"/>
              <p:cNvSpPr/>
              <p:nvPr/>
            </p:nvSpPr>
            <p:spPr>
              <a:xfrm>
                <a:off x="1021828" y="5656254"/>
                <a:ext cx="316736" cy="5744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标注 37"/>
              <p:cNvSpPr/>
              <p:nvPr/>
            </p:nvSpPr>
            <p:spPr>
              <a:xfrm flipH="1">
                <a:off x="467656" y="5280840"/>
                <a:ext cx="328672" cy="1158538"/>
              </a:xfrm>
              <a:prstGeom prst="wedgeRectCallout">
                <a:avLst>
                  <a:gd name="adj1" fmla="val -107669"/>
                  <a:gd name="adj2" fmla="val 10628"/>
                </a:avLst>
              </a:prstGeom>
              <a:noFill/>
              <a:ln w="25400" cap="flat" cmpd="sng" algn="ctr">
                <a:solidFill>
                  <a:srgbClr val="FE6E0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903DB5"/>
                    </a:solidFill>
                    <a:effectLst/>
                    <a:uLnTx/>
                    <a:uFillTx/>
                    <a:latin typeface="微软雅黑" pitchFamily="34" charset="-122"/>
                    <a:ea typeface="微软雅黑" pitchFamily="34" charset="-122"/>
                    <a:cs typeface="+mn-cs"/>
                  </a:rPr>
                  <a:t>对偶变量</a:t>
                </a:r>
                <a:endParaRPr kumimoji="0" lang="en-US" altLang="zh-CN" sz="1600" b="1" i="0" u="none" strike="noStrike" kern="0" cap="none" spc="0" normalizeH="0" baseline="0" noProof="0" dirty="0">
                  <a:ln>
                    <a:noFill/>
                  </a:ln>
                  <a:solidFill>
                    <a:srgbClr val="903DB5"/>
                  </a:solidFill>
                  <a:effectLst/>
                  <a:uLnTx/>
                  <a:uFillTx/>
                  <a:latin typeface="微软雅黑" pitchFamily="34" charset="-122"/>
                  <a:ea typeface="微软雅黑" pitchFamily="34" charset="-122"/>
                  <a:cs typeface="+mn-cs"/>
                </a:endParaRPr>
              </a:p>
            </p:txBody>
          </p:sp>
          <p:sp>
            <p:nvSpPr>
              <p:cNvPr id="40" name="矩形 10"/>
              <p:cNvSpPr>
                <a:spLocks noChangeArrowheads="1"/>
              </p:cNvSpPr>
              <p:nvPr/>
            </p:nvSpPr>
            <p:spPr bwMode="auto">
              <a:xfrm>
                <a:off x="1935385" y="6373662"/>
                <a:ext cx="4300834" cy="461665"/>
              </a:xfrm>
              <a:prstGeom prst="rect">
                <a:avLst/>
              </a:prstGeom>
              <a:solidFill>
                <a:srgbClr val="0070C0"/>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解决</a:t>
                </a:r>
                <a:r>
                  <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rPr>
                  <a:t>AA-CAES </a:t>
                </a: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定址定容问题</a:t>
                </a:r>
                <a:endPar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endParaRPr>
              </a:p>
            </p:txBody>
          </p:sp>
        </p:grpSp>
      </p:grpSp>
    </p:spTree>
    <p:custDataLst>
      <p:tags r:id="rId2"/>
    </p:custDataLst>
    <p:extLst>
      <p:ext uri="{BB962C8B-B14F-4D97-AF65-F5344CB8AC3E}">
        <p14:creationId xmlns:p14="http://schemas.microsoft.com/office/powerpoint/2010/main" val="2807357530"/>
      </p:ext>
    </p:extLst>
  </p:cSld>
  <p:clrMapOvr>
    <a:masterClrMapping/>
  </p:clrMapOvr>
  <mc:AlternateContent xmlns:mc="http://schemas.openxmlformats.org/markup-compatibility/2006" xmlns:p14="http://schemas.microsoft.com/office/powerpoint/2010/main">
    <mc:Choice Requires="p14">
      <p:transition p14:dur="200" advClick="0" advTm="30765">
        <p:fade/>
      </p:transition>
    </mc:Choice>
    <mc:Fallback xmlns="">
      <p:transition advClick="0" advTm="307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2819400" y="6431302"/>
            <a:ext cx="3808040" cy="3395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下箭头 8"/>
          <p:cNvSpPr>
            <a:spLocks noChangeAspect="1" noChangeArrowheads="1"/>
          </p:cNvSpPr>
          <p:nvPr/>
        </p:nvSpPr>
        <p:spPr bwMode="auto">
          <a:xfrm>
            <a:off x="4257156" y="5153215"/>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4" name="椭圆 3"/>
          <p:cNvSpPr/>
          <p:nvPr/>
        </p:nvSpPr>
        <p:spPr>
          <a:xfrm>
            <a:off x="962509" y="5696969"/>
            <a:ext cx="7282010" cy="45010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下箭头 8"/>
          <p:cNvSpPr>
            <a:spLocks noChangeAspect="1" noChangeArrowheads="1"/>
          </p:cNvSpPr>
          <p:nvPr/>
        </p:nvSpPr>
        <p:spPr bwMode="auto">
          <a:xfrm rot="10800000">
            <a:off x="1358635" y="2658395"/>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grpSp>
        <p:nvGrpSpPr>
          <p:cNvPr id="32" name="组合 31"/>
          <p:cNvGrpSpPr/>
          <p:nvPr/>
        </p:nvGrpSpPr>
        <p:grpSpPr>
          <a:xfrm>
            <a:off x="420324" y="2115554"/>
            <a:ext cx="2320390" cy="504103"/>
            <a:chOff x="991824" y="3054437"/>
            <a:chExt cx="1678491" cy="504103"/>
          </a:xfrm>
        </p:grpSpPr>
        <p:sp>
          <p:nvSpPr>
            <p:cNvPr id="34" name="矩形 33"/>
            <p:cNvSpPr/>
            <p:nvPr/>
          </p:nvSpPr>
          <p:spPr>
            <a:xfrm>
              <a:off x="1472388" y="3083359"/>
              <a:ext cx="875698"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灵活电源</a:t>
              </a:r>
            </a:p>
          </p:txBody>
        </p:sp>
        <p:pic>
          <p:nvPicPr>
            <p:cNvPr id="3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91824" y="3054437"/>
              <a:ext cx="309332" cy="419808"/>
            </a:xfrm>
            <a:prstGeom prst="rect">
              <a:avLst/>
            </a:prstGeom>
            <a:noFill/>
            <a:ln w="9525">
              <a:noFill/>
              <a:miter lim="800000"/>
              <a:headEnd/>
              <a:tailEnd/>
            </a:ln>
            <a:effectLst/>
          </p:spPr>
        </p:pic>
        <p:cxnSp>
          <p:nvCxnSpPr>
            <p:cNvPr id="36" name="形状 62"/>
            <p:cNvCxnSpPr/>
            <p:nvPr/>
          </p:nvCxnSpPr>
          <p:spPr>
            <a:xfrm rot="16200000" flipH="1">
              <a:off x="1870065" y="2750669"/>
              <a:ext cx="91915" cy="1508585"/>
            </a:xfrm>
            <a:prstGeom prst="bentConnector2">
              <a:avLst/>
            </a:prstGeom>
            <a:ln w="25400"/>
          </p:spPr>
          <p:style>
            <a:lnRef idx="1">
              <a:schemeClr val="accent1"/>
            </a:lnRef>
            <a:fillRef idx="0">
              <a:schemeClr val="accent1"/>
            </a:fillRef>
            <a:effectRef idx="0">
              <a:schemeClr val="accent1"/>
            </a:effectRef>
            <a:fontRef idx="minor">
              <a:schemeClr val="tx1"/>
            </a:fontRef>
          </p:style>
        </p:cxnSp>
        <p:cxnSp>
          <p:nvCxnSpPr>
            <p:cNvPr id="37" name="形状 68"/>
            <p:cNvCxnSpPr/>
            <p:nvPr/>
          </p:nvCxnSpPr>
          <p:spPr>
            <a:xfrm>
              <a:off x="2526580" y="3281810"/>
              <a:ext cx="128496" cy="276730"/>
            </a:xfrm>
            <a:prstGeom prst="bentConnector2">
              <a:avLst/>
            </a:prstGeom>
            <a:ln w="25400"/>
          </p:spPr>
          <p:style>
            <a:lnRef idx="1">
              <a:schemeClr val="accent1"/>
            </a:lnRef>
            <a:fillRef idx="0">
              <a:schemeClr val="accent1"/>
            </a:fillRef>
            <a:effectRef idx="0">
              <a:schemeClr val="accent1"/>
            </a:effectRef>
            <a:fontRef idx="minor">
              <a:schemeClr val="tx1"/>
            </a:fontRef>
          </p:style>
        </p:cxnSp>
      </p:grpSp>
      <p:sp>
        <p:nvSpPr>
          <p:cNvPr id="33" name="TextBox 1"/>
          <p:cNvSpPr txBox="1"/>
          <p:nvPr/>
        </p:nvSpPr>
        <p:spPr>
          <a:xfrm>
            <a:off x="1132236" y="3121917"/>
            <a:ext cx="11079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容量不足</a:t>
            </a:r>
          </a:p>
        </p:txBody>
      </p:sp>
      <p:sp>
        <p:nvSpPr>
          <p:cNvPr id="30" name="矩形标注 29"/>
          <p:cNvSpPr/>
          <p:nvPr/>
        </p:nvSpPr>
        <p:spPr>
          <a:xfrm flipH="1">
            <a:off x="480814" y="3578668"/>
            <a:ext cx="2232808" cy="1261284"/>
          </a:xfrm>
          <a:prstGeom prst="wedgeRectCallout">
            <a:avLst>
              <a:gd name="adj1" fmla="val 21791"/>
              <a:gd name="adj2" fmla="val 4931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火电机组占比高 </a:t>
            </a:r>
            <a:r>
              <a:rPr lang="en-US" altLang="zh-CN" sz="1600" b="1" kern="0" dirty="0">
                <a:solidFill>
                  <a:prstClr val="white"/>
                </a:solidFill>
                <a:latin typeface="微软雅黑" pitchFamily="34" charset="-122"/>
                <a:ea typeface="微软雅黑" pitchFamily="34" charset="-122"/>
              </a:rPr>
              <a:t>70%</a:t>
            </a:r>
          </a:p>
          <a:p>
            <a:pPr marL="285750" indent="-285750">
              <a:spcBef>
                <a:spcPts val="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三北灵活调节电源占比低 </a:t>
            </a:r>
            <a:r>
              <a:rPr lang="en-US" altLang="zh-CN" sz="1600" b="1" kern="0" dirty="0">
                <a:solidFill>
                  <a:prstClr val="white"/>
                </a:solidFill>
                <a:latin typeface="微软雅黑" pitchFamily="34" charset="-122"/>
                <a:ea typeface="微软雅黑" pitchFamily="34" charset="-122"/>
              </a:rPr>
              <a:t>7.7%</a:t>
            </a:r>
            <a:endParaRPr lang="zh-CN" altLang="en-US" sz="1600" b="1" kern="0" dirty="0">
              <a:solidFill>
                <a:prstClr val="white"/>
              </a:solidFill>
              <a:latin typeface="微软雅黑" pitchFamily="34" charset="-122"/>
              <a:ea typeface="微软雅黑" pitchFamily="34" charset="-122"/>
            </a:endParaRPr>
          </a:p>
        </p:txBody>
      </p:sp>
      <p:sp>
        <p:nvSpPr>
          <p:cNvPr id="41" name="下箭头 8"/>
          <p:cNvSpPr>
            <a:spLocks noChangeAspect="1" noChangeArrowheads="1"/>
          </p:cNvSpPr>
          <p:nvPr/>
        </p:nvSpPr>
        <p:spPr bwMode="auto">
          <a:xfrm rot="10800000">
            <a:off x="4293835" y="2618401"/>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grpSp>
        <p:nvGrpSpPr>
          <p:cNvPr id="42" name="组合 41"/>
          <p:cNvGrpSpPr/>
          <p:nvPr/>
        </p:nvGrpSpPr>
        <p:grpSpPr>
          <a:xfrm>
            <a:off x="3541390" y="2155469"/>
            <a:ext cx="2088710" cy="456465"/>
            <a:chOff x="1161730" y="3102075"/>
            <a:chExt cx="2088710" cy="456465"/>
          </a:xfrm>
        </p:grpSpPr>
        <p:sp>
          <p:nvSpPr>
            <p:cNvPr id="44" name="矩形 43"/>
            <p:cNvSpPr/>
            <p:nvPr/>
          </p:nvSpPr>
          <p:spPr>
            <a:xfrm>
              <a:off x="1646527" y="3102075"/>
              <a:ext cx="1210588"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输送通道</a:t>
              </a:r>
            </a:p>
          </p:txBody>
        </p:sp>
        <p:cxnSp>
          <p:nvCxnSpPr>
            <p:cNvPr id="46" name="形状 73"/>
            <p:cNvCxnSpPr/>
            <p:nvPr/>
          </p:nvCxnSpPr>
          <p:spPr>
            <a:xfrm>
              <a:off x="1161730" y="3459004"/>
              <a:ext cx="2088710" cy="91916"/>
            </a:xfrm>
            <a:prstGeom prst="bentConnector3">
              <a:avLst>
                <a:gd name="adj1" fmla="val 20"/>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形状 74"/>
            <p:cNvCxnSpPr/>
            <p:nvPr/>
          </p:nvCxnSpPr>
          <p:spPr>
            <a:xfrm>
              <a:off x="3121944" y="3281810"/>
              <a:ext cx="128496"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0" name="矩形标注 39"/>
          <p:cNvSpPr/>
          <p:nvPr/>
        </p:nvSpPr>
        <p:spPr>
          <a:xfrm flipH="1">
            <a:off x="3164004" y="3573600"/>
            <a:ext cx="2590801" cy="1269296"/>
          </a:xfrm>
          <a:prstGeom prst="wedgeRectCallout">
            <a:avLst>
              <a:gd name="adj1" fmla="val 14217"/>
              <a:gd name="adj2" fmla="val 4849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spcBef>
                <a:spcPts val="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电网设备利用率低，输电侧</a:t>
            </a:r>
            <a:r>
              <a:rPr lang="en-US" altLang="zh-CN" sz="1600" b="1" kern="0" dirty="0">
                <a:solidFill>
                  <a:prstClr val="white"/>
                </a:solidFill>
                <a:latin typeface="微软雅黑" pitchFamily="34" charset="-122"/>
                <a:ea typeface="微软雅黑" pitchFamily="34" charset="-122"/>
              </a:rPr>
              <a:t>50% </a:t>
            </a:r>
            <a:r>
              <a:rPr lang="zh-CN" altLang="en-US" sz="1600" b="1" kern="0" dirty="0">
                <a:solidFill>
                  <a:prstClr val="white"/>
                </a:solidFill>
                <a:latin typeface="微软雅黑" pitchFamily="34" charset="-122"/>
                <a:ea typeface="微软雅黑" pitchFamily="34" charset="-122"/>
              </a:rPr>
              <a:t>配电侧</a:t>
            </a:r>
            <a:r>
              <a:rPr lang="en-US" altLang="zh-CN" sz="1600" b="1" kern="0" dirty="0">
                <a:solidFill>
                  <a:prstClr val="white"/>
                </a:solidFill>
                <a:latin typeface="微软雅黑" pitchFamily="34" charset="-122"/>
                <a:ea typeface="微软雅黑" pitchFamily="34" charset="-122"/>
              </a:rPr>
              <a:t>30%</a:t>
            </a:r>
          </a:p>
          <a:p>
            <a:pPr marL="285750" lvl="0" indent="-285750">
              <a:spcBef>
                <a:spcPts val="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东西北电网跨区通道能力仅占新能源装机</a:t>
            </a:r>
            <a:r>
              <a:rPr lang="en-US" altLang="zh-CN" sz="1600" b="1" kern="0" dirty="0">
                <a:solidFill>
                  <a:prstClr val="white"/>
                </a:solidFill>
                <a:latin typeface="微软雅黑" pitchFamily="34" charset="-122"/>
                <a:ea typeface="微软雅黑" pitchFamily="34" charset="-122"/>
              </a:rPr>
              <a:t>19%</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55" name="下箭头 8"/>
          <p:cNvSpPr>
            <a:spLocks noChangeAspect="1" noChangeArrowheads="1"/>
          </p:cNvSpPr>
          <p:nvPr/>
        </p:nvSpPr>
        <p:spPr bwMode="auto">
          <a:xfrm rot="10800000">
            <a:off x="7305519" y="2658395"/>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58" name="矩形 57"/>
          <p:cNvSpPr/>
          <p:nvPr/>
        </p:nvSpPr>
        <p:spPr>
          <a:xfrm>
            <a:off x="6954033" y="2132178"/>
            <a:ext cx="1210588" cy="400110"/>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消纳形式</a:t>
            </a:r>
          </a:p>
        </p:txBody>
      </p:sp>
      <p:pic>
        <p:nvPicPr>
          <p:cNvPr id="5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21339" y="2135149"/>
            <a:ext cx="405325" cy="384971"/>
          </a:xfrm>
          <a:prstGeom prst="rect">
            <a:avLst/>
          </a:prstGeom>
          <a:noFill/>
          <a:ln w="9525">
            <a:noFill/>
            <a:miter lim="800000"/>
            <a:headEnd/>
            <a:tailEnd/>
          </a:ln>
          <a:effectLst/>
        </p:spPr>
      </p:pic>
      <p:grpSp>
        <p:nvGrpSpPr>
          <p:cNvPr id="3" name="组合 2"/>
          <p:cNvGrpSpPr/>
          <p:nvPr/>
        </p:nvGrpSpPr>
        <p:grpSpPr>
          <a:xfrm>
            <a:off x="6627439" y="2362522"/>
            <a:ext cx="1906961" cy="276730"/>
            <a:chOff x="6627439" y="2578422"/>
            <a:chExt cx="2155613" cy="276730"/>
          </a:xfrm>
        </p:grpSpPr>
        <p:cxnSp>
          <p:nvCxnSpPr>
            <p:cNvPr id="60" name="形状 78"/>
            <p:cNvCxnSpPr/>
            <p:nvPr/>
          </p:nvCxnSpPr>
          <p:spPr>
            <a:xfrm rot="16200000" flipH="1">
              <a:off x="7659288" y="1723767"/>
              <a:ext cx="91915" cy="2155613"/>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形状 79"/>
            <p:cNvCxnSpPr/>
            <p:nvPr/>
          </p:nvCxnSpPr>
          <p:spPr>
            <a:xfrm>
              <a:off x="8591281" y="2578422"/>
              <a:ext cx="183608"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5" name="矩形 64"/>
          <p:cNvSpPr/>
          <p:nvPr/>
        </p:nvSpPr>
        <p:spPr>
          <a:xfrm>
            <a:off x="2639373" y="1449027"/>
            <a:ext cx="4035486" cy="3395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66" name="组合 65"/>
          <p:cNvGrpSpPr/>
          <p:nvPr/>
        </p:nvGrpSpPr>
        <p:grpSpPr>
          <a:xfrm>
            <a:off x="976310" y="1617512"/>
            <a:ext cx="7337446" cy="544955"/>
            <a:chOff x="1109968" y="2759629"/>
            <a:chExt cx="6884448" cy="544955"/>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grpSpPr>
        <p:sp>
          <p:nvSpPr>
            <p:cNvPr id="71" name="Freeform 6"/>
            <p:cNvSpPr>
              <a:spLocks/>
            </p:cNvSpPr>
            <p:nvPr/>
          </p:nvSpPr>
          <p:spPr bwMode="auto">
            <a:xfrm rot="5400000" flipH="1">
              <a:off x="1426066" y="2443531"/>
              <a:ext cx="490320" cy="1122515"/>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2" name="Freeform 6"/>
            <p:cNvSpPr>
              <a:spLocks/>
            </p:cNvSpPr>
            <p:nvPr/>
          </p:nvSpPr>
          <p:spPr bwMode="auto">
            <a:xfrm rot="16200000">
              <a:off x="7264699" y="2574868"/>
              <a:ext cx="502025" cy="957408"/>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下箭头 72"/>
            <p:cNvSpPr/>
            <p:nvPr/>
          </p:nvSpPr>
          <p:spPr>
            <a:xfrm rot="10800000">
              <a:off x="4295270" y="2982542"/>
              <a:ext cx="391545" cy="297218"/>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68" name="矩形 67"/>
          <p:cNvSpPr/>
          <p:nvPr/>
        </p:nvSpPr>
        <p:spPr>
          <a:xfrm>
            <a:off x="2914354" y="1439301"/>
            <a:ext cx="3518912" cy="40011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可再生能源消纳影响主要因素</a:t>
            </a:r>
            <a:endParaRPr kumimoji="1"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6" name="矩形 85"/>
          <p:cNvSpPr/>
          <p:nvPr/>
        </p:nvSpPr>
        <p:spPr>
          <a:xfrm rot="10800000">
            <a:off x="4459406" y="6351322"/>
            <a:ext cx="18473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415219" y="6399366"/>
            <a:ext cx="4576294" cy="400110"/>
          </a:xfrm>
          <a:prstGeom prst="rect">
            <a:avLst/>
          </a:prstGeom>
          <a:noFill/>
        </p:spPr>
        <p:txBody>
          <a:bodyPr wrap="square" rtlCol="0">
            <a:spAutoFit/>
          </a:bodyPr>
          <a:lstStyle/>
          <a:p>
            <a:pPr algn="ctr"/>
            <a:r>
              <a:rPr lang="zh-CN" altLang="en-US" sz="2000" b="1" dirty="0">
                <a:solidFill>
                  <a:srgbClr val="2FA163"/>
                </a:solidFill>
                <a:latin typeface="微软雅黑" panose="020B0503020204020204" pitchFamily="34" charset="-122"/>
                <a:ea typeface="微软雅黑" panose="020B0503020204020204" pitchFamily="34" charset="-122"/>
              </a:rPr>
              <a:t>实现灵活高效的可再生能源消纳</a:t>
            </a:r>
          </a:p>
        </p:txBody>
      </p:sp>
      <p:pic>
        <p:nvPicPr>
          <p:cNvPr id="9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22539" y="2155469"/>
            <a:ext cx="405325" cy="384971"/>
          </a:xfrm>
          <a:prstGeom prst="rect">
            <a:avLst/>
          </a:prstGeom>
          <a:noFill/>
          <a:ln w="9525">
            <a:noFill/>
            <a:miter lim="800000"/>
            <a:headEnd/>
            <a:tailEnd/>
          </a:ln>
          <a:effectLst/>
        </p:spPr>
      </p:pic>
      <p:sp>
        <p:nvSpPr>
          <p:cNvPr id="91" name="TextBox 1"/>
          <p:cNvSpPr txBox="1"/>
          <p:nvPr/>
        </p:nvSpPr>
        <p:spPr>
          <a:xfrm>
            <a:off x="3141325" y="3147913"/>
            <a:ext cx="272382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平均利用率低、容量不足</a:t>
            </a:r>
          </a:p>
        </p:txBody>
      </p:sp>
      <p:sp>
        <p:nvSpPr>
          <p:cNvPr id="92" name="TextBox 1"/>
          <p:cNvSpPr txBox="1"/>
          <p:nvPr/>
        </p:nvSpPr>
        <p:spPr>
          <a:xfrm>
            <a:off x="6674859" y="3158940"/>
            <a:ext cx="198940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b="1" noProof="0" dirty="0">
                <a:solidFill>
                  <a:prstClr val="black"/>
                </a:solidFill>
                <a:latin typeface="微软雅黑" panose="020B0503020204020204" pitchFamily="34" charset="-122"/>
                <a:ea typeface="微软雅黑" panose="020B0503020204020204" pitchFamily="34" charset="-122"/>
              </a:rPr>
              <a:t>聚焦于电能消纳</a:t>
            </a:r>
            <a:endPar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矩形标注 92"/>
          <p:cNvSpPr/>
          <p:nvPr/>
        </p:nvSpPr>
        <p:spPr>
          <a:xfrm flipH="1">
            <a:off x="6204336" y="3573600"/>
            <a:ext cx="2578716" cy="1269296"/>
          </a:xfrm>
          <a:prstGeom prst="wedgeRectCallout">
            <a:avLst>
              <a:gd name="adj1" fmla="val 14217"/>
              <a:gd name="adj2" fmla="val 4849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spcBef>
                <a:spcPct val="5000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形式单一，供暖期供热机组抢占新能源容量</a:t>
            </a:r>
            <a:endParaRPr lang="en-US" altLang="zh-CN" sz="1600" b="1" kern="0" dirty="0">
              <a:solidFill>
                <a:prstClr val="white"/>
              </a:solidFill>
              <a:latin typeface="微软雅黑" pitchFamily="34" charset="-122"/>
              <a:ea typeface="微软雅黑" pitchFamily="34" charset="-122"/>
            </a:endParaRPr>
          </a:p>
          <a:p>
            <a:pPr marL="285750" lvl="0" indent="-285750">
              <a:spcBef>
                <a:spcPts val="0"/>
              </a:spcBef>
              <a:buFont typeface="Arial" panose="020B0604020202020204" pitchFamily="34" charset="0"/>
              <a:buChar char="•"/>
              <a:defRPr/>
            </a:pPr>
            <a:r>
              <a:rPr lang="zh-CN" altLang="en-US" sz="1600" b="1" kern="0" dirty="0">
                <a:solidFill>
                  <a:prstClr val="white"/>
                </a:solidFill>
                <a:latin typeface="微软雅黑" pitchFamily="34" charset="-122"/>
                <a:ea typeface="微软雅黑" pitchFamily="34" charset="-122"/>
              </a:rPr>
              <a:t>吉林电网</a:t>
            </a:r>
            <a:r>
              <a:rPr lang="en-US" altLang="zh-CN" sz="1600" b="1" kern="0" dirty="0">
                <a:solidFill>
                  <a:prstClr val="white"/>
                </a:solidFill>
                <a:latin typeface="微软雅黑" pitchFamily="34" charset="-122"/>
                <a:ea typeface="微软雅黑" pitchFamily="34" charset="-122"/>
              </a:rPr>
              <a:t>85%</a:t>
            </a:r>
            <a:r>
              <a:rPr lang="zh-CN" altLang="en-US" sz="1600" b="1" kern="0" dirty="0">
                <a:solidFill>
                  <a:prstClr val="white"/>
                </a:solidFill>
                <a:latin typeface="微软雅黑" pitchFamily="34" charset="-122"/>
                <a:ea typeface="微软雅黑" pitchFamily="34" charset="-122"/>
              </a:rPr>
              <a:t>弃风发生在供暖期</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4" name="下箭头 8"/>
          <p:cNvSpPr>
            <a:spLocks noChangeAspect="1" noChangeArrowheads="1"/>
          </p:cNvSpPr>
          <p:nvPr/>
        </p:nvSpPr>
        <p:spPr bwMode="auto">
          <a:xfrm>
            <a:off x="1347949" y="5189202"/>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95" name="TextBox 1"/>
          <p:cNvSpPr txBox="1"/>
          <p:nvPr/>
        </p:nvSpPr>
        <p:spPr>
          <a:xfrm>
            <a:off x="682297" y="4874444"/>
            <a:ext cx="203132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扩建灵活调节机组</a:t>
            </a:r>
          </a:p>
        </p:txBody>
      </p:sp>
      <p:sp>
        <p:nvSpPr>
          <p:cNvPr id="96" name="TextBox 1"/>
          <p:cNvSpPr txBox="1"/>
          <p:nvPr/>
        </p:nvSpPr>
        <p:spPr>
          <a:xfrm>
            <a:off x="3099062" y="4827233"/>
            <a:ext cx="283282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扩建输电线路</a:t>
            </a:r>
            <a:r>
              <a:rPr kumimoji="1"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提高利用率</a:t>
            </a:r>
          </a:p>
        </p:txBody>
      </p:sp>
      <p:sp>
        <p:nvSpPr>
          <p:cNvPr id="98" name="下箭头 8"/>
          <p:cNvSpPr>
            <a:spLocks noChangeAspect="1" noChangeArrowheads="1"/>
          </p:cNvSpPr>
          <p:nvPr/>
        </p:nvSpPr>
        <p:spPr bwMode="auto">
          <a:xfrm>
            <a:off x="7218294" y="5182348"/>
            <a:ext cx="550800"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99" name="TextBox 1"/>
          <p:cNvSpPr txBox="1"/>
          <p:nvPr/>
        </p:nvSpPr>
        <p:spPr>
          <a:xfrm>
            <a:off x="6503074" y="4840904"/>
            <a:ext cx="2031326"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多能互补形式消纳</a:t>
            </a:r>
          </a:p>
        </p:txBody>
      </p:sp>
      <p:sp>
        <p:nvSpPr>
          <p:cNvPr id="100" name="下箭头 99"/>
          <p:cNvSpPr/>
          <p:nvPr/>
        </p:nvSpPr>
        <p:spPr>
          <a:xfrm>
            <a:off x="4321933" y="6160230"/>
            <a:ext cx="417309" cy="297218"/>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1" name="TextBox 1"/>
          <p:cNvSpPr txBox="1"/>
          <p:nvPr/>
        </p:nvSpPr>
        <p:spPr>
          <a:xfrm>
            <a:off x="1653743" y="5749805"/>
            <a:ext cx="595547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具备灵活调节能力及清洁多能联供能力的大规模物理储能</a:t>
            </a:r>
          </a:p>
        </p:txBody>
      </p:sp>
      <p:sp>
        <p:nvSpPr>
          <p:cNvPr id="50"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51"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可再生能源消纳不畅影响因素</a:t>
            </a:r>
            <a:endParaRPr kumimoji="0" lang="en-US" altLang="zh-CN" sz="2400" b="1" dirty="0">
              <a:solidFill>
                <a:srgbClr val="00206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293829070"/>
      </p:ext>
    </p:extLst>
  </p:cSld>
  <p:clrMapOvr>
    <a:masterClrMapping/>
  </p:clrMapOvr>
  <mc:AlternateContent xmlns:mc="http://schemas.openxmlformats.org/markup-compatibility/2006" xmlns:p14="http://schemas.microsoft.com/office/powerpoint/2010/main">
    <mc:Choice Requires="p14">
      <p:transition p14:dur="200" advClick="0" advTm="102476">
        <p:fade/>
      </p:transition>
    </mc:Choice>
    <mc:Fallback xmlns="">
      <p:transition advClick="0" advTm="1024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nodePh="1">
                                  <p:stCondLst>
                                    <p:cond delay="0"/>
                                  </p:stCondLst>
                                  <p:endCondLst>
                                    <p:cond evt="begin" delay="0">
                                      <p:tn val="43"/>
                                    </p:cond>
                                  </p:endCondLst>
                                  <p:childTnLst>
                                    <p:set>
                                      <p:cBhvr>
                                        <p:cTn id="44" dur="1" fill="hold">
                                          <p:stCondLst>
                                            <p:cond delay="0"/>
                                          </p:stCondLst>
                                        </p:cTn>
                                        <p:tgtEl>
                                          <p:spTgt spid="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4" grpId="0" animBg="1"/>
      <p:bldP spid="31" grpId="0" animBg="1"/>
      <p:bldP spid="33" grpId="0"/>
      <p:bldP spid="30" grpId="0" animBg="1"/>
      <p:bldP spid="41" grpId="0" animBg="1"/>
      <p:bldP spid="40" grpId="0" animBg="1"/>
      <p:bldP spid="55" grpId="0" animBg="1"/>
      <p:bldP spid="58" grpId="0"/>
      <p:bldP spid="86" grpId="0"/>
      <p:bldP spid="2" grpId="0"/>
      <p:bldP spid="91" grpId="0"/>
      <p:bldP spid="92" grpId="0"/>
      <p:bldP spid="93" grpId="0" animBg="1"/>
      <p:bldP spid="94" grpId="0" animBg="1"/>
      <p:bldP spid="95" grpId="0"/>
      <p:bldP spid="96" grpId="0"/>
      <p:bldP spid="98" grpId="0" animBg="1"/>
      <p:bldP spid="99" grpId="0"/>
      <p:bldP spid="100" grpId="0" animBg="1"/>
      <p:bldP spid="10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black"/>
              </a:solidFill>
              <a:latin typeface="Times New Roman" pitchFamily="18" charset="0"/>
              <a:ea typeface="宋体" pitchFamily="2" charset="-122"/>
            </a:endParaRPr>
          </a:p>
        </p:txBody>
      </p:sp>
      <p:sp>
        <p:nvSpPr>
          <p:cNvPr id="53252"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kumimoji="0" lang="zh-CN" altLang="en-US">
              <a:solidFill>
                <a:prstClr val="black"/>
              </a:solidFill>
              <a:latin typeface="Times New Roman" pitchFamily="18" charset="0"/>
              <a:ea typeface="宋体" pitchFamily="2" charset="-122"/>
            </a:endParaRPr>
          </a:p>
        </p:txBody>
      </p:sp>
      <p:sp>
        <p:nvSpPr>
          <p:cNvPr id="15" name="Rectangle 2"/>
          <p:cNvSpPr txBox="1">
            <a:spLocks noChangeArrowheads="1"/>
          </p:cNvSpPr>
          <p:nvPr/>
        </p:nvSpPr>
        <p:spPr>
          <a:xfrm>
            <a:off x="43596" y="96514"/>
            <a:ext cx="9100404"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lvl="0" eaLnBrk="1" hangingPunct="1">
              <a:defRPr/>
            </a:pP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  3.3.2 </a:t>
            </a:r>
            <a:r>
              <a:rPr lang="zh-CN" altLang="en-US" sz="3200" kern="0" dirty="0">
                <a:solidFill>
                  <a:prstClr val="white"/>
                </a:solidFill>
              </a:rPr>
              <a:t>电量市场与辅助服务联合市场策略竞价</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endParaRPr>
          </a:p>
        </p:txBody>
      </p:sp>
      <p:sp>
        <p:nvSpPr>
          <p:cNvPr id="7" name="矩形 6"/>
          <p:cNvSpPr/>
          <p:nvPr/>
        </p:nvSpPr>
        <p:spPr>
          <a:xfrm>
            <a:off x="321453" y="776462"/>
            <a:ext cx="6323187" cy="461665"/>
          </a:xfrm>
          <a:prstGeom prst="rect">
            <a:avLst/>
          </a:prstGeom>
        </p:spPr>
        <p:txBody>
          <a:bodyPr wrap="square">
            <a:spAutoFit/>
          </a:bodyPr>
          <a:lstStyle/>
          <a:p>
            <a:pPr marL="342900" lvl="1" indent="-342900">
              <a:buFont typeface="Wingdings" panose="05000000000000000000" pitchFamily="2" charset="2"/>
              <a:buChar char="p"/>
            </a:pPr>
            <a:r>
              <a:rPr lang="en-US" altLang="zh-CN"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chemeClr val="tx1"/>
                </a:solidFill>
                <a:latin typeface="微软雅黑" panose="020B0503020204020204" pitchFamily="34" charset="-122"/>
                <a:ea typeface="微软雅黑" panose="020B0503020204020204" pitchFamily="34" charset="-122"/>
              </a:rPr>
              <a:t>电量与辅助服务联合市场策略竞价</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11293" y="1247585"/>
            <a:ext cx="8361455" cy="5439088"/>
            <a:chOff x="321453" y="1238127"/>
            <a:chExt cx="8361455" cy="5439088"/>
          </a:xfrm>
        </p:grpSpPr>
        <p:graphicFrame>
          <p:nvGraphicFramePr>
            <p:cNvPr id="3" name="对象 2"/>
            <p:cNvGraphicFramePr>
              <a:graphicFrameLocks noChangeAspect="1"/>
            </p:cNvGraphicFramePr>
            <p:nvPr>
              <p:extLst>
                <p:ext uri="{D42A27DB-BD31-4B8C-83A1-F6EECF244321}">
                  <p14:modId xmlns:p14="http://schemas.microsoft.com/office/powerpoint/2010/main" val="372287263"/>
                </p:ext>
              </p:extLst>
            </p:nvPr>
          </p:nvGraphicFramePr>
          <p:xfrm>
            <a:off x="1246192" y="1792125"/>
            <a:ext cx="4099640" cy="1991623"/>
          </p:xfrm>
          <a:graphic>
            <a:graphicData uri="http://schemas.openxmlformats.org/presentationml/2006/ole">
              <mc:AlternateContent xmlns:mc="http://schemas.openxmlformats.org/markup-compatibility/2006">
                <mc:Choice xmlns:v="urn:schemas-microsoft-com:vml" Requires="v">
                  <p:oleObj spid="_x0000_s485419" name="Equation" r:id="rId4" imgW="3009900" imgH="1473200" progId="Equation.DSMT4">
                    <p:embed/>
                  </p:oleObj>
                </mc:Choice>
                <mc:Fallback>
                  <p:oleObj name="Equation" r:id="rId4" imgW="3009900" imgH="1473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192" y="1792125"/>
                          <a:ext cx="4099640" cy="1991623"/>
                        </a:xfrm>
                        <a:prstGeom prst="rect">
                          <a:avLst/>
                        </a:prstGeom>
                        <a:noFill/>
                      </p:spPr>
                    </p:pic>
                  </p:oleObj>
                </mc:Fallback>
              </mc:AlternateContent>
            </a:graphicData>
          </a:graphic>
        </p:graphicFrame>
        <p:sp>
          <p:nvSpPr>
            <p:cNvPr id="8" name="矩形 7"/>
            <p:cNvSpPr/>
            <p:nvPr/>
          </p:nvSpPr>
          <p:spPr>
            <a:xfrm>
              <a:off x="946429" y="1238127"/>
              <a:ext cx="4209544" cy="553998"/>
            </a:xfrm>
            <a:prstGeom prst="rect">
              <a:avLst/>
            </a:prstGeom>
          </p:spPr>
          <p:txBody>
            <a:bodyPr wrap="square">
              <a:spAutoFit/>
            </a:bodyPr>
            <a:lstStyle/>
            <a:p>
              <a:pPr marL="285750" indent="-285750">
                <a:lnSpc>
                  <a:spcPct val="150000"/>
                </a:lnSpc>
                <a:buFont typeface="Arial" panose="020B0604020202020204" pitchFamily="34" charset="0"/>
                <a:buChar char="•"/>
              </a:pPr>
              <a:r>
                <a:rPr kumimoji="0"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计及价格不确定性</a:t>
              </a:r>
              <a:endParaRPr kumimoji="0"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标注 8"/>
            <p:cNvSpPr/>
            <p:nvPr/>
          </p:nvSpPr>
          <p:spPr>
            <a:xfrm flipH="1">
              <a:off x="4583268" y="2153338"/>
              <a:ext cx="1062327" cy="430329"/>
            </a:xfrm>
            <a:prstGeom prst="wedgeRectCallout">
              <a:avLst>
                <a:gd name="adj1" fmla="val 82623"/>
                <a:gd name="adj2" fmla="val 48948"/>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电量收益</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0" name="矩形标注 9"/>
            <p:cNvSpPr/>
            <p:nvPr/>
          </p:nvSpPr>
          <p:spPr>
            <a:xfrm flipH="1">
              <a:off x="3705511" y="2729715"/>
              <a:ext cx="1453674" cy="430329"/>
            </a:xfrm>
            <a:prstGeom prst="wedgeRectCallout">
              <a:avLst>
                <a:gd name="adj1" fmla="val 82623"/>
                <a:gd name="adj2" fmla="val 48948"/>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旋转备用收益</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1" name="矩形标注 10"/>
            <p:cNvSpPr/>
            <p:nvPr/>
          </p:nvSpPr>
          <p:spPr>
            <a:xfrm flipH="1">
              <a:off x="5413431" y="3342722"/>
              <a:ext cx="1103508" cy="430329"/>
            </a:xfrm>
            <a:prstGeom prst="wedgeRectCallout">
              <a:avLst>
                <a:gd name="adj1" fmla="val 106760"/>
                <a:gd name="adj2" fmla="val 11886"/>
              </a:avLst>
            </a:pr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调频收益</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 name="椭圆 3"/>
            <p:cNvSpPr/>
            <p:nvPr/>
          </p:nvSpPr>
          <p:spPr>
            <a:xfrm>
              <a:off x="1246192" y="2030249"/>
              <a:ext cx="390403" cy="2764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标注 12"/>
            <p:cNvSpPr/>
            <p:nvPr/>
          </p:nvSpPr>
          <p:spPr>
            <a:xfrm flipH="1">
              <a:off x="960063" y="2399728"/>
              <a:ext cx="627322" cy="430329"/>
            </a:xfrm>
            <a:prstGeom prst="wedgeRectCallout">
              <a:avLst>
                <a:gd name="adj1" fmla="val -50493"/>
                <a:gd name="adj2" fmla="val -101771"/>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标的</a:t>
              </a:r>
              <a:endParaRPr kumimoji="0"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6" name="文本框 15"/>
            <p:cNvSpPr txBox="1"/>
            <p:nvPr/>
          </p:nvSpPr>
          <p:spPr>
            <a:xfrm>
              <a:off x="321453" y="2529380"/>
              <a:ext cx="444930"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上层</a:t>
              </a:r>
            </a:p>
          </p:txBody>
        </p:sp>
        <p:sp>
          <p:nvSpPr>
            <p:cNvPr id="17" name="文本框 16"/>
            <p:cNvSpPr txBox="1"/>
            <p:nvPr/>
          </p:nvSpPr>
          <p:spPr>
            <a:xfrm>
              <a:off x="325404" y="4785244"/>
              <a:ext cx="444930"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下层</a:t>
              </a:r>
            </a:p>
          </p:txBody>
        </p:sp>
        <p:sp>
          <p:nvSpPr>
            <p:cNvPr id="18" name="左大括号 17"/>
            <p:cNvSpPr/>
            <p:nvPr/>
          </p:nvSpPr>
          <p:spPr bwMode="auto">
            <a:xfrm>
              <a:off x="747731" y="1853894"/>
              <a:ext cx="477524" cy="2181970"/>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19" name="左大括号 18"/>
            <p:cNvSpPr/>
            <p:nvPr/>
          </p:nvSpPr>
          <p:spPr bwMode="auto">
            <a:xfrm>
              <a:off x="855543" y="4581698"/>
              <a:ext cx="449992" cy="1238090"/>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22" name="矩形 10"/>
            <p:cNvSpPr>
              <a:spLocks noChangeArrowheads="1"/>
            </p:cNvSpPr>
            <p:nvPr/>
          </p:nvSpPr>
          <p:spPr bwMode="auto">
            <a:xfrm>
              <a:off x="1826093" y="4614468"/>
              <a:ext cx="2287888" cy="461665"/>
            </a:xfrm>
            <a:prstGeom prst="rect">
              <a:avLst/>
            </a:prstGeom>
            <a:solidFill>
              <a:srgbClr val="2FA163"/>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电量市场出清</a:t>
              </a:r>
              <a:endPar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23" name="矩形 10"/>
            <p:cNvSpPr>
              <a:spLocks noChangeArrowheads="1"/>
            </p:cNvSpPr>
            <p:nvPr/>
          </p:nvSpPr>
          <p:spPr bwMode="auto">
            <a:xfrm>
              <a:off x="1826093" y="5370849"/>
              <a:ext cx="2287888" cy="430374"/>
            </a:xfrm>
            <a:prstGeom prst="rect">
              <a:avLst/>
            </a:prstGeom>
            <a:solidFill>
              <a:srgbClr val="FE6E02"/>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辅助服务市场出清</a:t>
              </a:r>
              <a:endPar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24" name="矩形 10"/>
            <p:cNvSpPr>
              <a:spLocks noChangeArrowheads="1"/>
            </p:cNvSpPr>
            <p:nvPr/>
          </p:nvSpPr>
          <p:spPr bwMode="auto">
            <a:xfrm>
              <a:off x="1801383" y="3805031"/>
              <a:ext cx="3313048" cy="461665"/>
            </a:xfrm>
            <a:prstGeom prst="rect">
              <a:avLst/>
            </a:prstGeom>
            <a:solidFill>
              <a:schemeClr val="tx2">
                <a:lumMod val="60000"/>
                <a:lumOff val="40000"/>
              </a:schemeClr>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rPr>
                <a:t>AA-CAES </a:t>
              </a: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辅助服务特性</a:t>
              </a:r>
              <a:endPar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25" name="左大括号 24"/>
            <p:cNvSpPr/>
            <p:nvPr/>
          </p:nvSpPr>
          <p:spPr bwMode="auto">
            <a:xfrm rot="10800000">
              <a:off x="6387884" y="2055124"/>
              <a:ext cx="393308" cy="367820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26" name="文本框 25"/>
            <p:cNvSpPr txBox="1"/>
            <p:nvPr/>
          </p:nvSpPr>
          <p:spPr>
            <a:xfrm>
              <a:off x="6867105" y="3109397"/>
              <a:ext cx="444930" cy="15696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主从博弈</a:t>
              </a:r>
            </a:p>
          </p:txBody>
        </p:sp>
        <p:sp>
          <p:nvSpPr>
            <p:cNvPr id="27" name="下箭头 8"/>
            <p:cNvSpPr>
              <a:spLocks noChangeAspect="1" noChangeArrowheads="1"/>
            </p:cNvSpPr>
            <p:nvPr/>
          </p:nvSpPr>
          <p:spPr bwMode="auto">
            <a:xfrm rot="5400000">
              <a:off x="7034872" y="3576140"/>
              <a:ext cx="1048236"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29" name="矩形 10"/>
            <p:cNvSpPr>
              <a:spLocks noChangeArrowheads="1"/>
            </p:cNvSpPr>
            <p:nvPr/>
          </p:nvSpPr>
          <p:spPr bwMode="auto">
            <a:xfrm>
              <a:off x="7966140" y="2169716"/>
              <a:ext cx="716768" cy="3416320"/>
            </a:xfrm>
            <a:prstGeom prst="rect">
              <a:avLst/>
            </a:prstGeom>
            <a:solidFill>
              <a:srgbClr val="0070C0"/>
            </a:solidFill>
            <a:ln>
              <a:noFill/>
            </a:ln>
            <a:extLst/>
          </p:spPr>
          <p:txBody>
            <a:bodyPr wrap="square">
              <a:spAutoFit/>
            </a:bodyPr>
            <a:lstStyle>
              <a:lvl1pPr>
                <a:defRPr sz="2400">
                  <a:solidFill>
                    <a:schemeClr val="accent2"/>
                  </a:solidFill>
                  <a:latin typeface="Arial" panose="020B0604020202020204" pitchFamily="34" charset="0"/>
                  <a:ea typeface="宋体" panose="02010600030101010101" pitchFamily="2" charset="-122"/>
                </a:defRPr>
              </a:lvl1pPr>
              <a:lvl2pPr marL="742950" indent="-285750">
                <a:defRPr sz="2400">
                  <a:solidFill>
                    <a:schemeClr val="accent2"/>
                  </a:solidFill>
                  <a:latin typeface="Arial" panose="020B0604020202020204" pitchFamily="34" charset="0"/>
                  <a:ea typeface="宋体" panose="02010600030101010101" pitchFamily="2" charset="-122"/>
                </a:defRPr>
              </a:lvl2pPr>
              <a:lvl3pPr marL="1143000" indent="-228600">
                <a:defRPr sz="2400">
                  <a:solidFill>
                    <a:schemeClr val="accent2"/>
                  </a:solidFill>
                  <a:latin typeface="Arial" panose="020B0604020202020204" pitchFamily="34" charset="0"/>
                  <a:ea typeface="宋体" panose="02010600030101010101" pitchFamily="2" charset="-122"/>
                </a:defRPr>
              </a:lvl3pPr>
              <a:lvl4pPr marL="1600200" indent="-228600">
                <a:defRPr sz="2400">
                  <a:solidFill>
                    <a:schemeClr val="accent2"/>
                  </a:solidFill>
                  <a:latin typeface="Arial" panose="020B0604020202020204" pitchFamily="34" charset="0"/>
                  <a:ea typeface="宋体" panose="02010600030101010101" pitchFamily="2" charset="-122"/>
                </a:defRPr>
              </a:lvl4pPr>
              <a:lvl5pPr marL="2057400" indent="-228600">
                <a:defRPr sz="2400">
                  <a:solidFill>
                    <a:schemeClr val="accent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accent2"/>
                  </a:solidFill>
                  <a:latin typeface="Arial" panose="020B0604020202020204" pitchFamily="34" charset="0"/>
                  <a:ea typeface="宋体" panose="02010600030101010101" pitchFamily="2" charset="-122"/>
                </a:defRPr>
              </a:lvl9pPr>
            </a:lstStyle>
            <a:p>
              <a:pPr marL="0" lvl="1" indent="0" algn="ctr">
                <a:lnSpc>
                  <a:spcPct val="120000"/>
                </a:lnSpc>
                <a:buFont typeface="Arial" panose="020B0604020202020204" pitchFamily="34" charset="0"/>
                <a:buNone/>
              </a:pPr>
              <a:r>
                <a:rPr kumimoji="0" lang="zh-CN" altLang="en-US" sz="2000" b="1" kern="0" dirty="0">
                  <a:solidFill>
                    <a:prstClr val="white">
                      <a:lumMod val="95000"/>
                    </a:prstClr>
                  </a:solidFill>
                  <a:latin typeface="微软雅黑" panose="020B0503020204020204" pitchFamily="34" charset="-122"/>
                  <a:ea typeface="微软雅黑" panose="020B0503020204020204" pitchFamily="34" charset="-122"/>
                </a:rPr>
                <a:t>均衡存在性、唯一性及相应的激励机制</a:t>
              </a:r>
              <a:endParaRPr kumimoji="0" lang="en-US" altLang="zh-CN" sz="2000" b="1" kern="0" dirty="0">
                <a:solidFill>
                  <a:prstClr val="white">
                    <a:lumMod val="95000"/>
                  </a:prstClr>
                </a:solidFill>
                <a:latin typeface="微软雅黑" panose="020B0503020204020204" pitchFamily="34" charset="-122"/>
                <a:ea typeface="微软雅黑" panose="020B0503020204020204" pitchFamily="34" charset="-122"/>
              </a:endParaRPr>
            </a:p>
          </p:txBody>
        </p:sp>
        <p:sp>
          <p:nvSpPr>
            <p:cNvPr id="30" name="下箭头 8"/>
            <p:cNvSpPr>
              <a:spLocks noChangeAspect="1" noChangeArrowheads="1"/>
            </p:cNvSpPr>
            <p:nvPr/>
          </p:nvSpPr>
          <p:spPr bwMode="auto">
            <a:xfrm>
              <a:off x="4516468" y="5597643"/>
              <a:ext cx="1048236" cy="581400"/>
            </a:xfrm>
            <a:prstGeom prst="downArrow">
              <a:avLst>
                <a:gd name="adj1" fmla="val 50000"/>
                <a:gd name="adj2" fmla="val 50000"/>
              </a:avLst>
            </a:prstGeom>
            <a:gradFill>
              <a:gsLst>
                <a:gs pos="100000">
                  <a:srgbClr val="0070C0"/>
                </a:gs>
                <a:gs pos="0">
                  <a:sysClr val="window" lastClr="FFFFFF"/>
                </a:gs>
              </a:gsLst>
              <a:lin ang="5400000" scaled="0"/>
            </a:gradFill>
            <a:ln w="9525">
              <a:noFill/>
              <a:round/>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zh-CN" altLang="en-US" sz="2400" b="1" i="0" u="none" strike="noStrike" kern="0" cap="none" spc="0" normalizeH="0" baseline="0" noProof="0">
                <a:ln>
                  <a:noFill/>
                </a:ln>
                <a:solidFill>
                  <a:srgbClr val="FFFF66"/>
                </a:solidFill>
                <a:effectLst/>
                <a:uLnTx/>
                <a:uFillTx/>
                <a:latin typeface="Garamond" pitchFamily="18" charset="0"/>
                <a:ea typeface="宋体"/>
                <a:cs typeface="+mn-cs"/>
              </a:endParaRPr>
            </a:p>
          </p:txBody>
        </p:sp>
        <p:sp>
          <p:nvSpPr>
            <p:cNvPr id="31" name="文本框 30"/>
            <p:cNvSpPr txBox="1"/>
            <p:nvPr/>
          </p:nvSpPr>
          <p:spPr>
            <a:xfrm>
              <a:off x="1559514" y="6215550"/>
              <a:ext cx="696214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最大化 </a:t>
              </a:r>
              <a:r>
                <a:rPr lang="en-US" altLang="zh-CN" sz="2400" b="1" dirty="0">
                  <a:latin typeface="微软雅黑" panose="020B0503020204020204" pitchFamily="34" charset="-122"/>
                  <a:ea typeface="微软雅黑" panose="020B0503020204020204" pitchFamily="34" charset="-122"/>
                </a:rPr>
                <a:t>AA-CAES</a:t>
              </a:r>
              <a:r>
                <a:rPr lang="zh-CN" altLang="en-US" sz="2400" b="1" dirty="0">
                  <a:latin typeface="微软雅黑" panose="020B0503020204020204" pitchFamily="34" charset="-122"/>
                  <a:ea typeface="微软雅黑" panose="020B0503020204020204" pitchFamily="34" charset="-122"/>
                </a:rPr>
                <a:t>电量与辅助服务市场交叉套利</a:t>
              </a:r>
            </a:p>
          </p:txBody>
        </p:sp>
      </p:grpSp>
    </p:spTree>
    <p:extLst>
      <p:ext uri="{BB962C8B-B14F-4D97-AF65-F5344CB8AC3E}">
        <p14:creationId xmlns:p14="http://schemas.microsoft.com/office/powerpoint/2010/main" val="3574070682"/>
      </p:ext>
    </p:extLst>
  </p:cSld>
  <p:clrMapOvr>
    <a:masterClrMapping/>
  </p:clrMapOvr>
  <mc:AlternateContent xmlns:mc="http://schemas.openxmlformats.org/markup-compatibility/2006" xmlns:p14="http://schemas.microsoft.com/office/powerpoint/2010/main">
    <mc:Choice Requires="p14">
      <p:transition p14:dur="200" advClick="0" advTm="42311">
        <p:fade/>
      </p:transition>
    </mc:Choice>
    <mc:Fallback xmlns="">
      <p:transition advClick="0" advTm="42311">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18" name="Rectangle 2"/>
          <p:cNvSpPr>
            <a:spLocks noGrp="1" noChangeArrowheads="1"/>
          </p:cNvSpPr>
          <p:nvPr>
            <p:ph type="title"/>
          </p:nvPr>
        </p:nvSpPr>
        <p:spPr/>
        <p:txBody>
          <a:bodyPr/>
          <a:lstStyle/>
          <a:p>
            <a:pPr algn="l" eaLnBrk="1" hangingPunct="1"/>
            <a:r>
              <a:rPr lang="zh-CN" altLang="en-US" sz="3200" dirty="0"/>
              <a:t>三、研究内容与研究方案</a:t>
            </a:r>
          </a:p>
        </p:txBody>
      </p:sp>
      <p:grpSp>
        <p:nvGrpSpPr>
          <p:cNvPr id="2" name="组合 16"/>
          <p:cNvGrpSpPr/>
          <p:nvPr/>
        </p:nvGrpSpPr>
        <p:grpSpPr>
          <a:xfrm>
            <a:off x="754744" y="2888334"/>
            <a:ext cx="7561942" cy="756000"/>
            <a:chOff x="754744" y="2888334"/>
            <a:chExt cx="7561942" cy="756000"/>
          </a:xfrm>
        </p:grpSpPr>
        <p:sp>
          <p:nvSpPr>
            <p:cNvPr id="16" name="矩形 15"/>
            <p:cNvSpPr/>
            <p:nvPr/>
          </p:nvSpPr>
          <p:spPr bwMode="auto">
            <a:xfrm>
              <a:off x="754744" y="2888334"/>
              <a:ext cx="7561942" cy="756000"/>
            </a:xfrm>
            <a:prstGeom prst="rect">
              <a:avLst/>
            </a:prstGeom>
            <a:solidFill>
              <a:srgbClr val="0070C0"/>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sp>
          <p:nvSpPr>
            <p:cNvPr id="25" name="圆角矩形 24"/>
            <p:cNvSpPr/>
            <p:nvPr/>
          </p:nvSpPr>
          <p:spPr bwMode="auto">
            <a:xfrm>
              <a:off x="1101222" y="2962517"/>
              <a:ext cx="6941555" cy="650653"/>
            </a:xfrm>
            <a:prstGeom prst="roundRect">
              <a:avLst>
                <a:gd name="adj" fmla="val 11829"/>
              </a:avLst>
            </a:prstGeom>
            <a:noFill/>
            <a:ln w="9525" cap="flat" cmpd="sng" algn="ctr">
              <a:noFill/>
              <a:prstDash val="solid"/>
              <a:round/>
              <a:headEnd type="none" w="med" len="med"/>
              <a:tailEnd type="none" w="med" len="med"/>
            </a:ln>
          </p:spPr>
          <p:txBody>
            <a:bodyPr wrap="square">
              <a:spAutoFit/>
            </a:bodyPr>
            <a:lstStyle/>
            <a:p>
              <a:pPr lvl="0" algn="ctr">
                <a:lnSpc>
                  <a:spcPct val="120000"/>
                </a:lnSpc>
                <a:spcBef>
                  <a:spcPct val="50000"/>
                </a:spcBef>
                <a:defRPr/>
              </a:pPr>
              <a:r>
                <a:rPr kumimoji="0" lang="zh-CN" altLang="en-US" sz="2800" b="1" dirty="0">
                  <a:solidFill>
                    <a:prstClr val="white"/>
                  </a:solidFill>
                  <a:latin typeface="微软雅黑" pitchFamily="34" charset="-122"/>
                  <a:ea typeface="微软雅黑" pitchFamily="34" charset="-122"/>
                </a:rPr>
                <a:t>面向多能流交易的</a:t>
              </a:r>
              <a:r>
                <a:rPr kumimoji="0" lang="en-US" altLang="zh-CN"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AA-CAES </a:t>
              </a:r>
              <a:r>
                <a:rPr kumimoji="0" lang="zh-CN" altLang="en-US" sz="2800" b="1" dirty="0">
                  <a:solidFill>
                    <a:prstClr val="white"/>
                  </a:solidFill>
                  <a:latin typeface="微软雅黑" pitchFamily="34" charset="-122"/>
                  <a:ea typeface="微软雅黑" pitchFamily="34" charset="-122"/>
                </a:rPr>
                <a:t>运行规划理论</a:t>
              </a:r>
              <a:endParaRPr kumimoji="0" lang="zh-CN" altLang="en-US" sz="28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grpSp>
        <p:nvGrpSpPr>
          <p:cNvPr id="3" name="组合 12"/>
          <p:cNvGrpSpPr/>
          <p:nvPr/>
        </p:nvGrpSpPr>
        <p:grpSpPr>
          <a:xfrm>
            <a:off x="1884870" y="1266616"/>
            <a:ext cx="4847771" cy="1289957"/>
            <a:chOff x="1959428" y="1015999"/>
            <a:chExt cx="4847771" cy="1289957"/>
          </a:xfrm>
        </p:grpSpPr>
        <p:sp>
          <p:nvSpPr>
            <p:cNvPr id="44035" name="圆角矩形 23"/>
            <p:cNvSpPr>
              <a:spLocks noChangeArrowheads="1"/>
            </p:cNvSpPr>
            <p:nvPr/>
          </p:nvSpPr>
          <p:spPr bwMode="auto">
            <a:xfrm>
              <a:off x="1959428" y="1246183"/>
              <a:ext cx="4847771" cy="887254"/>
            </a:xfrm>
            <a:prstGeom prst="roundRect">
              <a:avLst>
                <a:gd name="adj" fmla="val 11829"/>
              </a:avLst>
            </a:prstGeom>
            <a:noFill/>
            <a:ln w="9525">
              <a:noFill/>
              <a:round/>
              <a:headEnd/>
              <a:tailEn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         研究内容 </a:t>
              </a:r>
              <a:r>
                <a:rPr kumimoji="0" lang="en-US" altLang="zh-CN"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4</a:t>
              </a:r>
              <a:endPar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40457" y="1015999"/>
              <a:ext cx="823707" cy="1289957"/>
            </a:xfrm>
            <a:prstGeom prst="rect">
              <a:avLst/>
            </a:prstGeom>
            <a:noFill/>
            <a:ln w="9525">
              <a:noFill/>
              <a:miter lim="800000"/>
              <a:headEnd/>
              <a:tailEnd/>
            </a:ln>
            <a:effectLst/>
          </p:spPr>
        </p:pic>
      </p:grpSp>
      <p:sp>
        <p:nvSpPr>
          <p:cNvPr id="12" name="圆角矩形 11"/>
          <p:cNvSpPr/>
          <p:nvPr/>
        </p:nvSpPr>
        <p:spPr bwMode="auto">
          <a:xfrm>
            <a:off x="3164114" y="1175657"/>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graphicFrame>
        <p:nvGraphicFramePr>
          <p:cNvPr id="13" name="表格 12"/>
          <p:cNvGraphicFramePr>
            <a:graphicFrameLocks noGrp="1"/>
          </p:cNvGraphicFramePr>
          <p:nvPr>
            <p:extLst>
              <p:ext uri="{D42A27DB-BD31-4B8C-83A1-F6EECF244321}">
                <p14:modId xmlns:p14="http://schemas.microsoft.com/office/powerpoint/2010/main" val="3238789272"/>
              </p:ext>
            </p:extLst>
          </p:nvPr>
        </p:nvGraphicFramePr>
        <p:xfrm>
          <a:off x="740232" y="3835400"/>
          <a:ext cx="7590968" cy="1381276"/>
        </p:xfrm>
        <a:graphic>
          <a:graphicData uri="http://schemas.openxmlformats.org/drawingml/2006/table">
            <a:tbl>
              <a:tblPr firstRow="1" bandRow="1">
                <a:tableStyleId>{5C22544A-7EE6-4342-B048-85BDC9FD1C3A}</a:tableStyleId>
              </a:tblPr>
              <a:tblGrid>
                <a:gridCol w="1307229">
                  <a:extLst>
                    <a:ext uri="{9D8B030D-6E8A-4147-A177-3AD203B41FA5}">
                      <a16:colId xmlns:a16="http://schemas.microsoft.com/office/drawing/2014/main" val="20000"/>
                    </a:ext>
                  </a:extLst>
                </a:gridCol>
                <a:gridCol w="6283739">
                  <a:extLst>
                    <a:ext uri="{9D8B030D-6E8A-4147-A177-3AD203B41FA5}">
                      <a16:colId xmlns:a16="http://schemas.microsoft.com/office/drawing/2014/main" val="20001"/>
                    </a:ext>
                  </a:extLst>
                </a:gridCol>
              </a:tblGrid>
              <a:tr h="690638">
                <a:tc>
                  <a:txBody>
                    <a:bodyPr/>
                    <a:lstStyle/>
                    <a:p>
                      <a:pPr algn="ctr"/>
                      <a:endParaRPr lang="zh-CN" altLang="en-US" sz="3200" b="0" dirty="0">
                        <a:solidFill>
                          <a:schemeClr val="bg2">
                            <a:lumMod val="85000"/>
                            <a:lumOff val="15000"/>
                          </a:schemeClr>
                        </a:solidFill>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dirty="0">
                          <a:solidFill>
                            <a:schemeClr val="bg2">
                              <a:lumMod val="85000"/>
                              <a:lumOff val="15000"/>
                            </a:schemeClr>
                          </a:solidFill>
                          <a:latin typeface="微软雅黑" pitchFamily="34" charset="-122"/>
                          <a:ea typeface="微软雅黑" pitchFamily="34" charset="-122"/>
                        </a:rPr>
                        <a:t>综合能源系统最优潮流模型（热网）</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olid"/>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0"/>
                  </a:ext>
                </a:extLst>
              </a:tr>
              <a:tr h="690638">
                <a:tc>
                  <a:txBody>
                    <a:bodyPr/>
                    <a:lstStyle/>
                    <a:p>
                      <a:pPr marL="0" algn="ctr" defTabSz="914400" rtl="0" eaLnBrk="1" latinLnBrk="0" hangingPunct="1">
                        <a:lnSpc>
                          <a:spcPct val="120000"/>
                        </a:lnSpc>
                      </a:pPr>
                      <a:endParaRPr lang="zh-CN" altLang="en-US" sz="3200" b="0" kern="1200" dirty="0">
                        <a:solidFill>
                          <a:schemeClr val="bg2">
                            <a:lumMod val="85000"/>
                            <a:lumOff val="15000"/>
                          </a:schemeClr>
                        </a:solidFill>
                        <a:latin typeface="+mn-lt"/>
                        <a:ea typeface="+mn-ea"/>
                        <a:cs typeface="+mn-cs"/>
                      </a:endParaRPr>
                    </a:p>
                  </a:txBody>
                  <a:tcPr anchor="ctr">
                    <a:lnL w="19050" cap="flat" cmpd="sng" algn="ctr">
                      <a:noFill/>
                      <a:prstDash val="solid"/>
                      <a:round/>
                      <a:headEnd type="none" w="med" len="med"/>
                      <a:tailEnd type="none" w="med" len="med"/>
                    </a:lnL>
                    <a:lnR w="19050" cap="flat" cmpd="sng" algn="ctr">
                      <a:solidFill>
                        <a:schemeClr val="tx1">
                          <a:lumMod val="50000"/>
                        </a:schemeClr>
                      </a:solidFill>
                      <a:prstDash val="sysDot"/>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accent5">
                        <a:lumMod val="20000"/>
                        <a:lumOff val="80000"/>
                      </a:schemeClr>
                    </a:solidFill>
                  </a:tcPr>
                </a:tc>
                <a:tc>
                  <a:txBody>
                    <a:bodyPr/>
                    <a:lstStyle/>
                    <a:p>
                      <a:pPr marL="0" marR="0" indent="0" algn="ctr" defTabSz="914400" rtl="0" eaLnBrk="1" fontAlgn="auto" latinLnBrk="0" hangingPunct="1">
                        <a:lnSpc>
                          <a:spcPct val="125000"/>
                        </a:lnSpc>
                        <a:spcBef>
                          <a:spcPts val="0"/>
                        </a:spcBef>
                        <a:spcAft>
                          <a:spcPts val="0"/>
                        </a:spcAft>
                        <a:buClrTx/>
                        <a:buSzTx/>
                        <a:buFontTx/>
                        <a:buNone/>
                        <a:tabLst/>
                        <a:defRPr/>
                      </a:pPr>
                      <a:r>
                        <a:rPr kumimoji="0" lang="zh-CN" altLang="en-US" sz="2400" b="0" kern="1200" dirty="0">
                          <a:solidFill>
                            <a:schemeClr val="bg2">
                              <a:lumMod val="85000"/>
                              <a:lumOff val="15000"/>
                            </a:schemeClr>
                          </a:solidFill>
                          <a:latin typeface="微软雅黑" pitchFamily="34" charset="-122"/>
                          <a:ea typeface="微软雅黑" pitchFamily="34" charset="-122"/>
                          <a:cs typeface="+mn-cs"/>
                        </a:rPr>
                        <a:t>综合能源系统</a:t>
                      </a:r>
                      <a:r>
                        <a:rPr kumimoji="0" lang="en-US" altLang="zh-CN" sz="2400" b="0" kern="1200" dirty="0">
                          <a:solidFill>
                            <a:schemeClr val="bg2">
                              <a:lumMod val="85000"/>
                              <a:lumOff val="15000"/>
                            </a:schemeClr>
                          </a:solidFill>
                          <a:latin typeface="微软雅黑" pitchFamily="34" charset="-122"/>
                          <a:ea typeface="微软雅黑" pitchFamily="34" charset="-122"/>
                          <a:cs typeface="+mn-cs"/>
                        </a:rPr>
                        <a:t>AA-CAES</a:t>
                      </a:r>
                      <a:r>
                        <a:rPr kumimoji="0" lang="zh-CN" altLang="en-US" sz="2400" b="0" kern="1200" dirty="0">
                          <a:solidFill>
                            <a:schemeClr val="bg2">
                              <a:lumMod val="85000"/>
                              <a:lumOff val="15000"/>
                            </a:schemeClr>
                          </a:solidFill>
                          <a:latin typeface="微软雅黑" pitchFamily="34" charset="-122"/>
                          <a:ea typeface="微软雅黑" pitchFamily="34" charset="-122"/>
                          <a:cs typeface="+mn-cs"/>
                        </a:rPr>
                        <a:t>能量枢纽策略竞价</a:t>
                      </a:r>
                    </a:p>
                  </a:txBody>
                  <a:tcPr anchor="ctr">
                    <a:lnL w="19050" cap="flat" cmpd="sng" algn="ctr">
                      <a:solidFill>
                        <a:schemeClr val="tx1">
                          <a:lumMod val="50000"/>
                        </a:schemeClr>
                      </a:solidFill>
                      <a:prstDash val="sysDot"/>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schemeClr>
                      </a:solidFill>
                      <a:prstDash val="sysDot"/>
                      <a:round/>
                      <a:headEnd type="none" w="med" len="med"/>
                      <a:tailEnd type="none" w="med" len="med"/>
                    </a:lnT>
                    <a:lnB w="19050" cap="flat" cmpd="sng" algn="ctr">
                      <a:solidFill>
                        <a:schemeClr val="tx1">
                          <a:lumMod val="50000"/>
                        </a:schemeClr>
                      </a:solidFill>
                      <a:prstDash val="sysDot"/>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13" y="3910793"/>
            <a:ext cx="835867" cy="555851"/>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12" y="4631127"/>
            <a:ext cx="835867" cy="555851"/>
          </a:xfrm>
          <a:prstGeom prst="rect">
            <a:avLst/>
          </a:prstGeom>
        </p:spPr>
      </p:pic>
    </p:spTree>
    <p:extLst>
      <p:ext uri="{BB962C8B-B14F-4D97-AF65-F5344CB8AC3E}">
        <p14:creationId xmlns:p14="http://schemas.microsoft.com/office/powerpoint/2010/main" val="2782540543"/>
      </p:ext>
    </p:extLst>
  </p:cSld>
  <p:clrMapOvr>
    <a:masterClrMapping/>
  </p:clrMapOvr>
  <mc:AlternateContent xmlns:mc="http://schemas.openxmlformats.org/markup-compatibility/2006" xmlns:p14="http://schemas.microsoft.com/office/powerpoint/2010/main">
    <mc:Choice Requires="p14">
      <p:transition p14:dur="200" advClick="0" advTm="6318">
        <p:fade/>
      </p:transition>
    </mc:Choice>
    <mc:Fallback xmlns="">
      <p:transition advClick="0" advTm="6318">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22" name="Rectangle 2"/>
          <p:cNvSpPr txBox="1">
            <a:spLocks noChangeArrowheads="1"/>
          </p:cNvSpPr>
          <p:nvPr/>
        </p:nvSpPr>
        <p:spPr>
          <a:xfrm>
            <a:off x="-6334" y="96514"/>
            <a:ext cx="9150334"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  3.4</a:t>
            </a:r>
            <a:r>
              <a:rPr lang="en-US" altLang="zh-CN" sz="3200" kern="0" dirty="0">
                <a:solidFill>
                  <a:prstClr val="white"/>
                </a:solidFill>
              </a:rPr>
              <a:t>.1 </a:t>
            </a:r>
            <a:r>
              <a:rPr lang="zh-CN" altLang="en-US" sz="3200" kern="0" dirty="0">
                <a:solidFill>
                  <a:prstClr val="white"/>
                </a:solidFill>
              </a:rPr>
              <a:t>集中供热管网最优潮流模型</a:t>
            </a:r>
            <a:endPar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endParaRPr>
          </a:p>
        </p:txBody>
      </p:sp>
      <p:sp>
        <p:nvSpPr>
          <p:cNvPr id="5" name="矩形 4"/>
          <p:cNvSpPr/>
          <p:nvPr/>
        </p:nvSpPr>
        <p:spPr>
          <a:xfrm>
            <a:off x="321453" y="776462"/>
            <a:ext cx="4822047" cy="461665"/>
          </a:xfrm>
          <a:prstGeom prst="rect">
            <a:avLst/>
          </a:prstGeom>
        </p:spPr>
        <p:txBody>
          <a:bodyPr wrap="square">
            <a:spAutoFit/>
          </a:bodyPr>
          <a:lstStyle/>
          <a:p>
            <a:pPr marL="342900" lvl="1" indent="-342900">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区域热网</a:t>
            </a:r>
            <a:r>
              <a:rPr lang="en-US" altLang="zh-CN" sz="2400" b="1" dirty="0">
                <a:latin typeface="微软雅黑" panose="020B0503020204020204" pitchFamily="34" charset="-122"/>
                <a:ea typeface="微软雅黑" panose="020B0503020204020204" pitchFamily="34" charset="-122"/>
              </a:rPr>
              <a:t>Branch Flow </a:t>
            </a:r>
            <a:r>
              <a:rPr lang="zh-CN" altLang="en-US" sz="2400" b="1" dirty="0">
                <a:latin typeface="微软雅黑" panose="020B0503020204020204" pitchFamily="34" charset="-122"/>
                <a:ea typeface="微软雅黑" panose="020B0503020204020204" pitchFamily="34" charset="-122"/>
              </a:rPr>
              <a:t>模型</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971834" y="1137947"/>
            <a:ext cx="4283557" cy="3105273"/>
          </a:xfrm>
          <a:prstGeom prst="rect">
            <a:avLst/>
          </a:prstGeom>
        </p:spPr>
      </p:pic>
      <p:pic>
        <p:nvPicPr>
          <p:cNvPr id="3" name="图片 2"/>
          <p:cNvPicPr>
            <a:picLocks noChangeAspect="1"/>
          </p:cNvPicPr>
          <p:nvPr/>
        </p:nvPicPr>
        <p:blipFill>
          <a:blip r:embed="rId6"/>
          <a:stretch>
            <a:fillRect/>
          </a:stretch>
        </p:blipFill>
        <p:spPr>
          <a:xfrm>
            <a:off x="1035622" y="4308141"/>
            <a:ext cx="3780519" cy="1865224"/>
          </a:xfrm>
          <a:prstGeom prst="rect">
            <a:avLst/>
          </a:prstGeom>
        </p:spPr>
      </p:pic>
      <p:sp>
        <p:nvSpPr>
          <p:cNvPr id="8" name="左大括号 7"/>
          <p:cNvSpPr/>
          <p:nvPr/>
        </p:nvSpPr>
        <p:spPr bwMode="auto">
          <a:xfrm>
            <a:off x="660160" y="1515869"/>
            <a:ext cx="750924" cy="4190625"/>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normalizeH="0" baseline="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Garamond" panose="02020404030301010803" pitchFamily="18" charset="0"/>
              <a:ea typeface="宋体" panose="02010600030101010101" pitchFamily="2" charset="-122"/>
            </a:endParaRPr>
          </a:p>
        </p:txBody>
      </p:sp>
      <p:sp>
        <p:nvSpPr>
          <p:cNvPr id="9" name="文本框 8"/>
          <p:cNvSpPr txBox="1"/>
          <p:nvPr/>
        </p:nvSpPr>
        <p:spPr>
          <a:xfrm>
            <a:off x="194453" y="2272353"/>
            <a:ext cx="444930" cy="2677656"/>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传统工质流模型</a:t>
            </a:r>
          </a:p>
        </p:txBody>
      </p:sp>
      <p:sp>
        <p:nvSpPr>
          <p:cNvPr id="11" name="矩形 10"/>
          <p:cNvSpPr/>
          <p:nvPr/>
        </p:nvSpPr>
        <p:spPr>
          <a:xfrm>
            <a:off x="4626473" y="1046171"/>
            <a:ext cx="4073859" cy="2169825"/>
          </a:xfrm>
          <a:prstGeom prst="rect">
            <a:avLst/>
          </a:prstGeom>
        </p:spPr>
        <p:txBody>
          <a:bodyPr wrap="square">
            <a:spAutoFit/>
          </a:bodyPr>
          <a:lstStyle/>
          <a:p>
            <a:pPr marL="285750" lvl="1" indent="-285750">
              <a:lnSpc>
                <a:spcPct val="150000"/>
              </a:lnSpc>
              <a:buFont typeface="Arial" panose="020B0604020202020204" pitchFamily="34" charset="0"/>
              <a:buChar char="•"/>
            </a:pPr>
            <a:r>
              <a:rPr kumimoji="0" lang="zh-CN" altLang="en-US" b="1" dirty="0">
                <a:solidFill>
                  <a:srgbClr val="000000"/>
                </a:solidFill>
                <a:latin typeface="微软雅黑" panose="020B0503020204020204" pitchFamily="34" charset="-122"/>
                <a:ea typeface="微软雅黑" panose="020B0503020204020204" pitchFamily="34" charset="-122"/>
              </a:rPr>
              <a:t>热网潮流水力和热力工况高度耦合</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en-US" altLang="zh-CN" b="1" dirty="0">
                <a:solidFill>
                  <a:srgbClr val="FF0000"/>
                </a:solidFill>
                <a:latin typeface="微软雅黑" panose="020B0503020204020204" pitchFamily="34" charset="-122"/>
                <a:ea typeface="微软雅黑" panose="020B0503020204020204" pitchFamily="34" charset="-122"/>
              </a:rPr>
              <a:t>CF-VT </a:t>
            </a:r>
            <a:r>
              <a:rPr kumimoji="0" lang="zh-CN" altLang="en-US" b="1" dirty="0">
                <a:solidFill>
                  <a:srgbClr val="000000"/>
                </a:solidFill>
                <a:latin typeface="微软雅黑" panose="020B0503020204020204" pitchFamily="34" charset="-122"/>
                <a:ea typeface="微软雅黑" panose="020B0503020204020204" pitchFamily="34" charset="-122"/>
              </a:rPr>
              <a:t>调节方式简单，不适用于热力负荷变化较大场合</a:t>
            </a:r>
            <a:endParaRPr kumimoji="0" lang="en-US" altLang="zh-CN" b="1" dirty="0">
              <a:solidFill>
                <a:srgbClr val="000000"/>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kumimoji="0" lang="en-US" altLang="zh-CN" b="1" dirty="0">
                <a:solidFill>
                  <a:srgbClr val="FF0000"/>
                </a:solidFill>
                <a:latin typeface="微软雅黑" panose="020B0503020204020204" pitchFamily="34" charset="-122"/>
                <a:ea typeface="微软雅黑" panose="020B0503020204020204" pitchFamily="34" charset="-122"/>
              </a:rPr>
              <a:t>VF-VT </a:t>
            </a:r>
            <a:r>
              <a:rPr kumimoji="0" lang="zh-CN" altLang="en-US" b="1" dirty="0">
                <a:solidFill>
                  <a:srgbClr val="000000"/>
                </a:solidFill>
                <a:latin typeface="微软雅黑" panose="020B0503020204020204" pitchFamily="34" charset="-122"/>
                <a:ea typeface="微软雅黑" panose="020B0503020204020204" pitchFamily="34" charset="-122"/>
              </a:rPr>
              <a:t>调节灵活，自由度大，求解过于复杂</a:t>
            </a:r>
            <a:endParaRPr kumimoji="0" lang="en-US" altLang="zh-CN" b="1" dirty="0">
              <a:solidFill>
                <a:srgbClr val="000000"/>
              </a:solidFill>
              <a:latin typeface="微软雅黑" panose="020B0503020204020204" pitchFamily="34" charset="-122"/>
              <a:ea typeface="微软雅黑" panose="020B0503020204020204" pitchFamily="34" charset="-122"/>
            </a:endParaRPr>
          </a:p>
        </p:txBody>
      </p:sp>
      <p:sp>
        <p:nvSpPr>
          <p:cNvPr id="4" name="椭圆 3"/>
          <p:cNvSpPr/>
          <p:nvPr/>
        </p:nvSpPr>
        <p:spPr>
          <a:xfrm>
            <a:off x="2273300" y="1234639"/>
            <a:ext cx="596900" cy="606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85684" y="3004319"/>
            <a:ext cx="596900" cy="6068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974850" y="1841500"/>
            <a:ext cx="737700" cy="530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613406312"/>
              </p:ext>
            </p:extLst>
          </p:nvPr>
        </p:nvGraphicFramePr>
        <p:xfrm>
          <a:off x="4684813" y="3590955"/>
          <a:ext cx="4015519" cy="2047349"/>
        </p:xfrm>
        <a:graphic>
          <a:graphicData uri="http://schemas.openxmlformats.org/presentationml/2006/ole">
            <mc:AlternateContent xmlns:mc="http://schemas.openxmlformats.org/markup-compatibility/2006">
              <mc:Choice xmlns:v="urn:schemas-microsoft-com:vml" Requires="v">
                <p:oleObj spid="_x0000_s482479" name="Visio" r:id="rId7" imgW="5534241" imgH="2809711" progId="Visio.Drawing.11">
                  <p:embed/>
                </p:oleObj>
              </mc:Choice>
              <mc:Fallback>
                <p:oleObj name="Visio" r:id="rId7" imgW="5534241" imgH="2809711" progId="Visio.Drawing.11">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4813" y="3590955"/>
                        <a:ext cx="4015519" cy="2047349"/>
                      </a:xfrm>
                      <a:prstGeom prst="rect">
                        <a:avLst/>
                      </a:prstGeom>
                      <a:noFill/>
                    </p:spPr>
                  </p:pic>
                </p:oleObj>
              </mc:Fallback>
            </mc:AlternateContent>
          </a:graphicData>
        </a:graphic>
      </p:graphicFrame>
      <p:sp>
        <p:nvSpPr>
          <p:cNvPr id="18" name="矩形标注 17"/>
          <p:cNvSpPr/>
          <p:nvPr/>
        </p:nvSpPr>
        <p:spPr>
          <a:xfrm flipH="1">
            <a:off x="4816141" y="3224197"/>
            <a:ext cx="2799972" cy="499783"/>
          </a:xfrm>
          <a:prstGeom prst="wedgeRectCallout">
            <a:avLst>
              <a:gd name="adj1" fmla="val -29225"/>
              <a:gd name="adj2" fmla="val -34410"/>
            </a:avLst>
          </a:prstGeom>
          <a:solidFill>
            <a:srgbClr val="1F497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kern="0" dirty="0">
                <a:solidFill>
                  <a:prstClr val="white"/>
                </a:solidFill>
                <a:latin typeface="微软雅黑" pitchFamily="34" charset="-122"/>
                <a:ea typeface="微软雅黑" pitchFamily="34" charset="-122"/>
              </a:rPr>
              <a:t>热网</a:t>
            </a:r>
            <a:r>
              <a:rPr kumimoji="0" lang="en-US" altLang="zh-CN" b="1" kern="0" dirty="0">
                <a:solidFill>
                  <a:prstClr val="white"/>
                </a:solidFill>
                <a:latin typeface="微软雅黑" pitchFamily="34" charset="-122"/>
                <a:ea typeface="微软雅黑" pitchFamily="34" charset="-122"/>
              </a:rPr>
              <a:t>Branch Flow </a:t>
            </a:r>
            <a:r>
              <a:rPr kumimoji="0" lang="zh-CN" altLang="en-US" b="1" kern="0" dirty="0">
                <a:solidFill>
                  <a:prstClr val="white"/>
                </a:solidFill>
                <a:latin typeface="微软雅黑" pitchFamily="34" charset="-122"/>
                <a:ea typeface="微软雅黑" pitchFamily="34" charset="-122"/>
              </a:rPr>
              <a:t>模型</a:t>
            </a:r>
            <a:endParaRPr kumimoji="0" lang="zh-CN" altLang="en-US"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7356223"/>
              </p:ext>
            </p:extLst>
          </p:nvPr>
        </p:nvGraphicFramePr>
        <p:xfrm>
          <a:off x="4626473" y="5521623"/>
          <a:ext cx="3018341" cy="530250"/>
        </p:xfrm>
        <a:graphic>
          <a:graphicData uri="http://schemas.openxmlformats.org/presentationml/2006/ole">
            <mc:AlternateContent xmlns:mc="http://schemas.openxmlformats.org/markup-compatibility/2006">
              <mc:Choice xmlns:v="urn:schemas-microsoft-com:vml" Requires="v">
                <p:oleObj spid="_x0000_s482480" name="Equation" r:id="rId9" imgW="2120900" imgH="368300" progId="Equation.DSMT4">
                  <p:embed/>
                </p:oleObj>
              </mc:Choice>
              <mc:Fallback>
                <p:oleObj name="Equation" r:id="rId9" imgW="2120900" imgH="3683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6473" y="5521623"/>
                        <a:ext cx="3018341" cy="530250"/>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757706089"/>
              </p:ext>
            </p:extLst>
          </p:nvPr>
        </p:nvGraphicFramePr>
        <p:xfrm>
          <a:off x="4626473" y="6084333"/>
          <a:ext cx="4629150" cy="628650"/>
        </p:xfrm>
        <a:graphic>
          <a:graphicData uri="http://schemas.openxmlformats.org/presentationml/2006/ole">
            <mc:AlternateContent xmlns:mc="http://schemas.openxmlformats.org/markup-compatibility/2006">
              <mc:Choice xmlns:v="urn:schemas-microsoft-com:vml" Requires="v">
                <p:oleObj spid="_x0000_s482481" name="Equation" r:id="rId11" imgW="4648200" imgH="635000" progId="Equation.DSMT4">
                  <p:embed/>
                </p:oleObj>
              </mc:Choice>
              <mc:Fallback>
                <p:oleObj name="Equation" r:id="rId11" imgW="4648200" imgH="635000"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6473" y="6084333"/>
                        <a:ext cx="4629150" cy="628650"/>
                      </a:xfrm>
                      <a:prstGeom prst="rect">
                        <a:avLst/>
                      </a:prstGeom>
                      <a:noFill/>
                    </p:spPr>
                  </p:pic>
                </p:oleObj>
              </mc:Fallback>
            </mc:AlternateContent>
          </a:graphicData>
        </a:graphic>
      </p:graphicFrame>
      <p:sp>
        <p:nvSpPr>
          <p:cNvPr id="23" name="椭圆 22"/>
          <p:cNvSpPr/>
          <p:nvPr/>
        </p:nvSpPr>
        <p:spPr>
          <a:xfrm>
            <a:off x="4446126" y="5479006"/>
            <a:ext cx="4532773" cy="13535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标注 23"/>
          <p:cNvSpPr/>
          <p:nvPr/>
        </p:nvSpPr>
        <p:spPr>
          <a:xfrm flipH="1">
            <a:off x="321452" y="6084333"/>
            <a:ext cx="3786387" cy="713776"/>
          </a:xfrm>
          <a:prstGeom prst="wedgeRectCallout">
            <a:avLst>
              <a:gd name="adj1" fmla="val -89725"/>
              <a:gd name="adj2" fmla="val -85841"/>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可提供节点边际热价等信息供热力市场使用</a:t>
            </a:r>
            <a:r>
              <a:rPr lang="zh-CN" altLang="en-US" sz="1600" b="1" kern="0" noProof="0" dirty="0">
                <a:solidFill>
                  <a:prstClr val="white"/>
                </a:solidFill>
                <a:latin typeface="微软雅黑" pitchFamily="34" charset="-122"/>
                <a:ea typeface="微软雅黑" pitchFamily="34" charset="-122"/>
              </a:rPr>
              <a:t>，需求</a:t>
            </a:r>
            <a:r>
              <a:rPr lang="zh-CN" altLang="en-US" sz="1600" b="1" kern="0" dirty="0">
                <a:solidFill>
                  <a:prstClr val="white"/>
                </a:solidFill>
                <a:latin typeface="微软雅黑" pitchFamily="34" charset="-122"/>
                <a:ea typeface="微软雅黑" pitchFamily="34" charset="-122"/>
              </a:rPr>
              <a:t>响应分析</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Tree>
    <p:custDataLst>
      <p:tags r:id="rId2"/>
    </p:custDataLst>
    <p:extLst>
      <p:ext uri="{BB962C8B-B14F-4D97-AF65-F5344CB8AC3E}">
        <p14:creationId xmlns:p14="http://schemas.microsoft.com/office/powerpoint/2010/main" val="2507876841"/>
      </p:ext>
    </p:extLst>
  </p:cSld>
  <p:clrMapOvr>
    <a:masterClrMapping/>
  </p:clrMapOvr>
  <mc:AlternateContent xmlns:mc="http://schemas.openxmlformats.org/markup-compatibility/2006" xmlns:p14="http://schemas.microsoft.com/office/powerpoint/2010/main">
    <mc:Choice Requires="p14">
      <p:transition p14:dur="200" advClick="0" advTm="45630">
        <p:fade/>
      </p:transition>
    </mc:Choice>
    <mc:Fallback xmlns="">
      <p:transition advClick="0" advTm="456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57346"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20" name="Rectangle 2"/>
          <p:cNvSpPr txBox="1">
            <a:spLocks noChangeArrowheads="1"/>
          </p:cNvSpPr>
          <p:nvPr/>
        </p:nvSpPr>
        <p:spPr>
          <a:xfrm>
            <a:off x="-6334" y="96514"/>
            <a:ext cx="9150334" cy="910781"/>
          </a:xfrm>
          <a:prstGeom prst="rect">
            <a:avLst/>
          </a:prstGeom>
        </p:spPr>
        <p:txBody>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3200" kern="0" dirty="0">
                <a:solidFill>
                  <a:prstClr val="white"/>
                </a:solidFill>
              </a:rPr>
              <a:t>  3.4</a:t>
            </a: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.2 </a:t>
            </a:r>
            <a:r>
              <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综合能源系统</a:t>
            </a:r>
            <a:r>
              <a:rPr kumimoji="1" lang="en-US" altLang="zh-CN"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AA-CAES</a:t>
            </a:r>
            <a:r>
              <a:rPr kumimoji="1" lang="zh-CN" altLang="en-US" sz="32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j-cs"/>
              </a:rPr>
              <a:t>能量枢纽策略竞价</a:t>
            </a:r>
          </a:p>
        </p:txBody>
      </p:sp>
      <p:sp>
        <p:nvSpPr>
          <p:cNvPr id="7" name="矩形 6"/>
          <p:cNvSpPr/>
          <p:nvPr/>
        </p:nvSpPr>
        <p:spPr>
          <a:xfrm>
            <a:off x="321453" y="776462"/>
            <a:ext cx="3920685" cy="461665"/>
          </a:xfrm>
          <a:prstGeom prst="rect">
            <a:avLst/>
          </a:prstGeom>
        </p:spPr>
        <p:txBody>
          <a:bodyPr wrap="square">
            <a:spAutoFit/>
          </a:bodyPr>
          <a:lstStyle/>
          <a:p>
            <a:pPr marL="342900" lvl="1" indent="-342900">
              <a:buFont typeface="Wingdings" panose="05000000000000000000" pitchFamily="2" charset="2"/>
              <a:buChar char="p"/>
            </a:pPr>
            <a:r>
              <a:rPr lang="en-US" altLang="zh-CN" sz="2400" b="1" dirty="0">
                <a:solidFill>
                  <a:schemeClr val="tx1"/>
                </a:solidFill>
                <a:latin typeface="微软雅黑" panose="020B0503020204020204" pitchFamily="34" charset="-122"/>
                <a:ea typeface="微软雅黑" panose="020B0503020204020204" pitchFamily="34" charset="-122"/>
              </a:rPr>
              <a:t>AA-CAES</a:t>
            </a:r>
            <a:r>
              <a:rPr lang="zh-CN" altLang="en-US" sz="2400" b="1" dirty="0">
                <a:solidFill>
                  <a:schemeClr val="tx1"/>
                </a:solidFill>
                <a:latin typeface="微软雅黑" panose="020B0503020204020204" pitchFamily="34" charset="-122"/>
                <a:ea typeface="微软雅黑" panose="020B0503020204020204" pitchFamily="34" charset="-122"/>
              </a:rPr>
              <a:t>热电市场机制</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321452" y="2689969"/>
            <a:ext cx="3920685" cy="461665"/>
          </a:xfrm>
          <a:prstGeom prst="rect">
            <a:avLst/>
          </a:prstGeom>
        </p:spPr>
        <p:txBody>
          <a:bodyPr wrap="square">
            <a:spAutoFit/>
          </a:bodyPr>
          <a:lstStyle/>
          <a:p>
            <a:pPr marL="342900" lvl="1" indent="-342900">
              <a:buFont typeface="Wingdings" panose="05000000000000000000" pitchFamily="2" charset="2"/>
              <a:buChar char="p"/>
            </a:pPr>
            <a:r>
              <a:rPr lang="zh-CN" altLang="en-US" sz="2400" b="1" dirty="0">
                <a:solidFill>
                  <a:prstClr val="black"/>
                </a:solidFill>
                <a:latin typeface="微软雅黑" panose="020B0503020204020204" pitchFamily="34" charset="-122"/>
                <a:ea typeface="微软雅黑" panose="020B0503020204020204" pitchFamily="34" charset="-122"/>
              </a:rPr>
              <a:t> 热电联合市场竞价策略</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529660428"/>
              </p:ext>
            </p:extLst>
          </p:nvPr>
        </p:nvGraphicFramePr>
        <p:xfrm>
          <a:off x="5124646" y="3960963"/>
          <a:ext cx="3819525" cy="1952625"/>
        </p:xfrm>
        <a:graphic>
          <a:graphicData uri="http://schemas.openxmlformats.org/presentationml/2006/ole">
            <mc:AlternateContent xmlns:mc="http://schemas.openxmlformats.org/markup-compatibility/2006">
              <mc:Choice xmlns:v="urn:schemas-microsoft-com:vml" Requires="v">
                <p:oleObj spid="_x0000_s470273" name="Visio" r:id="rId5" imgW="6372194" imgH="3248189" progId="Visio.Drawing.11">
                  <p:embed/>
                </p:oleObj>
              </mc:Choice>
              <mc:Fallback>
                <p:oleObj name="Visio" r:id="rId5" imgW="6372194" imgH="3248189" progId="Visio.Drawing.11">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4646" y="3960963"/>
                        <a:ext cx="3819525" cy="1952625"/>
                      </a:xfrm>
                      <a:prstGeom prst="rect">
                        <a:avLst/>
                      </a:prstGeom>
                      <a:noFill/>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17171019"/>
              </p:ext>
            </p:extLst>
          </p:nvPr>
        </p:nvGraphicFramePr>
        <p:xfrm>
          <a:off x="272234" y="3341354"/>
          <a:ext cx="4496749" cy="2662694"/>
        </p:xfrm>
        <a:graphic>
          <a:graphicData uri="http://schemas.openxmlformats.org/presentationml/2006/ole">
            <mc:AlternateContent xmlns:mc="http://schemas.openxmlformats.org/markup-compatibility/2006">
              <mc:Choice xmlns:v="urn:schemas-microsoft-com:vml" Requires="v">
                <p:oleObj spid="_x0000_s470274" name="Visio" r:id="rId7" imgW="7076983" imgH="4191164" progId="Visio.Drawing.15">
                  <p:embed/>
                </p:oleObj>
              </mc:Choice>
              <mc:Fallback>
                <p:oleObj name="Visio" r:id="rId7" imgW="7076983" imgH="4191164" progId="Visio.Drawing.15">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234" y="3341354"/>
                        <a:ext cx="4496749" cy="2662694"/>
                      </a:xfrm>
                      <a:prstGeom prst="rect">
                        <a:avLst/>
                      </a:prstGeom>
                      <a:noFill/>
                      <a:extLst/>
                    </p:spPr>
                  </p:pic>
                </p:oleObj>
              </mc:Fallback>
            </mc:AlternateContent>
          </a:graphicData>
        </a:graphic>
      </p:graphicFrame>
      <p:sp>
        <p:nvSpPr>
          <p:cNvPr id="12" name="矩形 11"/>
          <p:cNvSpPr/>
          <p:nvPr/>
        </p:nvSpPr>
        <p:spPr>
          <a:xfrm>
            <a:off x="444498" y="1190182"/>
            <a:ext cx="3688536"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参与电力市场和热力市场</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节点边际电价 </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LMEP</a:t>
            </a:r>
          </a:p>
          <a:p>
            <a:pPr marL="285750" indent="-285750">
              <a:lnSpc>
                <a:spcPct val="150000"/>
              </a:lnSpc>
              <a:buFont typeface="Arial" panose="020B0604020202020204" pitchFamily="34" charset="0"/>
              <a:buChar cha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节点边际热价 </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LMHP</a:t>
            </a:r>
            <a:endParaRPr lang="zh-CN" altLang="en-US" b="1" dirty="0">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209690" y="5684864"/>
            <a:ext cx="1872208" cy="260853"/>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000000"/>
              </a:solidFill>
              <a:effectLst/>
              <a:latin typeface="黑体" pitchFamily="49" charset="-122"/>
              <a:ea typeface="宋体" pitchFamily="2" charset="-122"/>
            </a:endParaRPr>
          </a:p>
        </p:txBody>
      </p:sp>
      <p:sp>
        <p:nvSpPr>
          <p:cNvPr id="15" name="圆角矩形 14"/>
          <p:cNvSpPr/>
          <p:nvPr/>
        </p:nvSpPr>
        <p:spPr bwMode="auto">
          <a:xfrm>
            <a:off x="2862459" y="5640035"/>
            <a:ext cx="1872208" cy="260853"/>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rgbClr val="000000"/>
              </a:solidFill>
              <a:effectLst/>
              <a:latin typeface="黑体" pitchFamily="49" charset="-122"/>
              <a:ea typeface="宋体" pitchFamily="2"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2595605297"/>
              </p:ext>
            </p:extLst>
          </p:nvPr>
        </p:nvGraphicFramePr>
        <p:xfrm>
          <a:off x="5324749" y="836678"/>
          <a:ext cx="3619422" cy="2968739"/>
        </p:xfrm>
        <a:graphic>
          <a:graphicData uri="http://schemas.openxmlformats.org/presentationml/2006/ole">
            <mc:AlternateContent xmlns:mc="http://schemas.openxmlformats.org/markup-compatibility/2006">
              <mc:Choice xmlns:v="urn:schemas-microsoft-com:vml" Requires="v">
                <p:oleObj spid="_x0000_s470275" name="Visio" r:id="rId9" imgW="4838823" imgH="3971925" progId="Visio.Drawing.11">
                  <p:embed/>
                </p:oleObj>
              </mc:Choice>
              <mc:Fallback>
                <p:oleObj name="Visio" r:id="rId9" imgW="4838823" imgH="3971925" progId="Visio.Drawing.11">
                  <p:embed/>
                  <p:pic>
                    <p:nvPicPr>
                      <p:cNvPr id="3"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4749" y="836678"/>
                        <a:ext cx="3619422" cy="2968739"/>
                      </a:xfrm>
                      <a:prstGeom prst="rect">
                        <a:avLst/>
                      </a:prstGeom>
                      <a:noFill/>
                    </p:spPr>
                  </p:pic>
                </p:oleObj>
              </mc:Fallback>
            </mc:AlternateContent>
          </a:graphicData>
        </a:graphic>
      </p:graphicFrame>
      <p:sp>
        <p:nvSpPr>
          <p:cNvPr id="18" name="矩形标注 17"/>
          <p:cNvSpPr/>
          <p:nvPr/>
        </p:nvSpPr>
        <p:spPr>
          <a:xfrm flipH="1">
            <a:off x="4386154" y="3437523"/>
            <a:ext cx="1639878" cy="850294"/>
          </a:xfrm>
          <a:prstGeom prst="wedgeRectCallout">
            <a:avLst>
              <a:gd name="adj1" fmla="val -32641"/>
              <a:gd name="adj2" fmla="val -154075"/>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AA-CAES</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多能联供模型</a:t>
            </a: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可行域</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9" name="矩形标注 18"/>
          <p:cNvSpPr/>
          <p:nvPr/>
        </p:nvSpPr>
        <p:spPr>
          <a:xfrm flipH="1">
            <a:off x="2955012" y="1912291"/>
            <a:ext cx="2356044" cy="729594"/>
          </a:xfrm>
          <a:prstGeom prst="wedgeRectCallout">
            <a:avLst>
              <a:gd name="adj1" fmla="val -85565"/>
              <a:gd name="adj2" fmla="val 556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AA-CAES</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作为独立市场运营主体参与市场运行</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1" name="矩形标注 20"/>
          <p:cNvSpPr/>
          <p:nvPr/>
        </p:nvSpPr>
        <p:spPr>
          <a:xfrm flipH="1">
            <a:off x="4386153" y="6069134"/>
            <a:ext cx="4001942" cy="648911"/>
          </a:xfrm>
          <a:prstGeom prst="wedgeRectCallout">
            <a:avLst>
              <a:gd name="adj1" fmla="val -12838"/>
              <a:gd name="adj2" fmla="val -9674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热力市场和电力市场间的交叉套利</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电量市场和辅助服务市场间的交叉套利</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2" name="矩形标注 21"/>
          <p:cNvSpPr/>
          <p:nvPr/>
        </p:nvSpPr>
        <p:spPr>
          <a:xfrm flipH="1">
            <a:off x="444498" y="6193768"/>
            <a:ext cx="2692401" cy="617241"/>
          </a:xfrm>
          <a:prstGeom prst="wedgeRectCallout">
            <a:avLst>
              <a:gd name="adj1" fmla="val -74362"/>
              <a:gd name="adj2" fmla="val -116010"/>
            </a:avLst>
          </a:prstGeom>
          <a:solidFill>
            <a:srgbClr val="903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1600" b="1" kern="0" noProof="0" dirty="0">
                <a:solidFill>
                  <a:prstClr val="white"/>
                </a:solidFill>
                <a:latin typeface="微软雅黑" pitchFamily="34" charset="-122"/>
                <a:ea typeface="微软雅黑" pitchFamily="34" charset="-122"/>
              </a:rPr>
              <a:t>或热网</a:t>
            </a:r>
            <a:r>
              <a:rPr lang="en-US" altLang="zh-CN" sz="1600" b="1" kern="0" noProof="0" dirty="0">
                <a:solidFill>
                  <a:prstClr val="white"/>
                </a:solidFill>
                <a:latin typeface="微软雅黑" pitchFamily="34" charset="-122"/>
                <a:ea typeface="微软雅黑" pitchFamily="34" charset="-122"/>
              </a:rPr>
              <a:t>Branch Flow</a:t>
            </a:r>
            <a:r>
              <a:rPr lang="zh-CN" altLang="en-US" sz="1600" b="1" kern="0" noProof="0" dirty="0">
                <a:solidFill>
                  <a:prstClr val="white"/>
                </a:solidFill>
                <a:latin typeface="微软雅黑" pitchFamily="34" charset="-122"/>
                <a:ea typeface="微软雅黑" pitchFamily="34" charset="-122"/>
              </a:rPr>
              <a:t>模型</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3" name="矩形标注 22"/>
          <p:cNvSpPr/>
          <p:nvPr/>
        </p:nvSpPr>
        <p:spPr>
          <a:xfrm flipH="1">
            <a:off x="209690" y="3192165"/>
            <a:ext cx="1363994" cy="490716"/>
          </a:xfrm>
          <a:prstGeom prst="wedgeRectCallout">
            <a:avLst>
              <a:gd name="adj1" fmla="val -63985"/>
              <a:gd name="adj2" fmla="val 10209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主从博弈</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4" name="矩形标注 23"/>
          <p:cNvSpPr/>
          <p:nvPr/>
        </p:nvSpPr>
        <p:spPr>
          <a:xfrm flipH="1">
            <a:off x="209690" y="4287817"/>
            <a:ext cx="2033638" cy="503851"/>
          </a:xfrm>
          <a:prstGeom prst="wedgeRectCallout">
            <a:avLst>
              <a:gd name="adj1" fmla="val 27525"/>
              <a:gd name="adj2" fmla="val 10126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也可计及备用特性</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5" name="矩形标注 24"/>
          <p:cNvSpPr/>
          <p:nvPr/>
        </p:nvSpPr>
        <p:spPr>
          <a:xfrm flipH="1">
            <a:off x="2405475" y="4175866"/>
            <a:ext cx="2484045" cy="830705"/>
          </a:xfrm>
          <a:prstGeom prst="wedgeRectCallout">
            <a:avLst>
              <a:gd name="adj1" fmla="val 60901"/>
              <a:gd name="adj2" fmla="val 8365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分析博弈均衡存在性、唯一性等条件，给出相应市场诱导机制</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6" name="矩形标注 25"/>
          <p:cNvSpPr/>
          <p:nvPr/>
        </p:nvSpPr>
        <p:spPr>
          <a:xfrm flipH="1">
            <a:off x="944915" y="5061589"/>
            <a:ext cx="2033638" cy="503851"/>
          </a:xfrm>
          <a:prstGeom prst="wedgeRectCallout">
            <a:avLst>
              <a:gd name="adj1" fmla="val -35215"/>
              <a:gd name="adj2" fmla="val 738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zh-CN" altLang="en-US" sz="1600" b="1" kern="0" dirty="0">
                <a:solidFill>
                  <a:prstClr val="white"/>
                </a:solidFill>
                <a:latin typeface="微软雅黑" pitchFamily="34" charset="-122"/>
                <a:ea typeface="微软雅黑" pitchFamily="34" charset="-122"/>
              </a:rPr>
              <a:t>加入不确定性</a:t>
            </a:r>
            <a:endPar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Tree>
    <p:custDataLst>
      <p:tags r:id="rId2"/>
    </p:custDataLst>
    <p:extLst>
      <p:ext uri="{BB962C8B-B14F-4D97-AF65-F5344CB8AC3E}">
        <p14:creationId xmlns:p14="http://schemas.microsoft.com/office/powerpoint/2010/main" val="1423435803"/>
      </p:ext>
    </p:extLst>
  </p:cSld>
  <p:clrMapOvr>
    <a:masterClrMapping/>
  </p:clrMapOvr>
  <mc:AlternateContent xmlns:mc="http://schemas.openxmlformats.org/markup-compatibility/2006" xmlns:p14="http://schemas.microsoft.com/office/powerpoint/2010/main">
    <mc:Choice Requires="p14">
      <p:transition p14:dur="200" advClick="0" advTm="51905">
        <p:fade/>
      </p:transition>
    </mc:Choice>
    <mc:Fallback xmlns="">
      <p:transition advClick="0" advTm="519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itchFamily="18" charset="0"/>
              <a:ea typeface="宋体" pitchFamily="2" charset="-122"/>
              <a:cs typeface="+mn-cs"/>
            </a:endParaRPr>
          </a:p>
        </p:txBody>
      </p:sp>
      <p:sp>
        <p:nvSpPr>
          <p:cNvPr id="18" name="Rectangle 2"/>
          <p:cNvSpPr>
            <a:spLocks noGrp="1" noChangeArrowheads="1"/>
          </p:cNvSpPr>
          <p:nvPr>
            <p:ph type="title"/>
          </p:nvPr>
        </p:nvSpPr>
        <p:spPr/>
        <p:txBody>
          <a:bodyPr/>
          <a:lstStyle/>
          <a:p>
            <a:pPr algn="l" eaLnBrk="1" hangingPunct="1"/>
            <a:r>
              <a:rPr lang="zh-CN" altLang="en-US" sz="3200" dirty="0"/>
              <a:t>三、研究内容与研究方案</a:t>
            </a:r>
          </a:p>
        </p:txBody>
      </p:sp>
      <p:grpSp>
        <p:nvGrpSpPr>
          <p:cNvPr id="4" name="组合 3"/>
          <p:cNvGrpSpPr/>
          <p:nvPr/>
        </p:nvGrpSpPr>
        <p:grpSpPr>
          <a:xfrm>
            <a:off x="1783079" y="896257"/>
            <a:ext cx="4847771" cy="956112"/>
            <a:chOff x="2024742" y="1175657"/>
            <a:chExt cx="4847771" cy="956112"/>
          </a:xfrm>
        </p:grpSpPr>
        <p:grpSp>
          <p:nvGrpSpPr>
            <p:cNvPr id="3" name="组合 12"/>
            <p:cNvGrpSpPr/>
            <p:nvPr/>
          </p:nvGrpSpPr>
          <p:grpSpPr>
            <a:xfrm>
              <a:off x="2024742" y="1175657"/>
              <a:ext cx="4847771" cy="956112"/>
              <a:chOff x="1959428" y="1238475"/>
              <a:chExt cx="4847771" cy="956112"/>
            </a:xfrm>
          </p:grpSpPr>
          <p:sp>
            <p:nvSpPr>
              <p:cNvPr id="44035" name="圆角矩形 23"/>
              <p:cNvSpPr>
                <a:spLocks noChangeArrowheads="1"/>
              </p:cNvSpPr>
              <p:nvPr/>
            </p:nvSpPr>
            <p:spPr bwMode="auto">
              <a:xfrm>
                <a:off x="1959428" y="1246183"/>
                <a:ext cx="4847771" cy="820436"/>
              </a:xfrm>
              <a:prstGeom prst="roundRect">
                <a:avLst>
                  <a:gd name="adj" fmla="val 11829"/>
                </a:avLst>
              </a:prstGeom>
              <a:noFill/>
              <a:ln w="9525">
                <a:noFill/>
                <a:round/>
                <a:headEnd/>
                <a:tailEnd/>
              </a:ln>
            </p:spPr>
            <p:txBody>
              <a:bodyPr wrap="square">
                <a:spAutoFit/>
              </a:bodyPr>
              <a:lstStyle/>
              <a:p>
                <a:pPr marL="0" marR="0" lvl="0" indent="0" algn="ctr" defTabSz="914400" rtl="0" eaLnBrk="1" fontAlgn="base" latinLnBrk="0" hangingPunct="1">
                  <a:lnSpc>
                    <a:spcPct val="120000"/>
                  </a:lnSpc>
                  <a:spcBef>
                    <a:spcPct val="50000"/>
                  </a:spcBef>
                  <a:spcAft>
                    <a:spcPct val="0"/>
                  </a:spcAft>
                  <a:buClrTx/>
                  <a:buSzTx/>
                  <a:buFontTx/>
                  <a:buNone/>
                  <a:tabLst/>
                  <a:defRPr/>
                </a:pPr>
                <a:r>
                  <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rPr>
                  <a:t>         </a:t>
                </a:r>
                <a:r>
                  <a:rPr kumimoji="0" lang="zh-CN" altLang="en-US" sz="4000" b="1" noProof="0" dirty="0">
                    <a:solidFill>
                      <a:srgbClr val="92D050"/>
                    </a:solidFill>
                    <a:latin typeface="微软雅黑" pitchFamily="34" charset="-122"/>
                    <a:ea typeface="微软雅黑" pitchFamily="34" charset="-122"/>
                  </a:rPr>
                  <a:t>创 新 点</a:t>
                </a:r>
                <a:endParaRPr kumimoji="0" lang="zh-CN" altLang="en-US" sz="4000" b="1" i="0" u="none" strike="noStrike" kern="1200" cap="none" spc="0" normalizeH="0" baseline="0" noProof="0" dirty="0">
                  <a:ln>
                    <a:noFill/>
                  </a:ln>
                  <a:solidFill>
                    <a:srgbClr val="92D050"/>
                  </a:solidFill>
                  <a:effectLst/>
                  <a:uLnTx/>
                  <a:uFillTx/>
                  <a:latin typeface="微软雅黑" pitchFamily="34" charset="-122"/>
                  <a:ea typeface="微软雅黑" pitchFamily="34" charset="-122"/>
                  <a:cs typeface="+mn-cs"/>
                </a:endParaRPr>
              </a:p>
            </p:txBody>
          </p:sp>
          <p:pic>
            <p:nvPicPr>
              <p:cNvPr id="1085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251200" y="1238475"/>
                <a:ext cx="610529" cy="956112"/>
              </a:xfrm>
              <a:prstGeom prst="rect">
                <a:avLst/>
              </a:prstGeom>
              <a:noFill/>
              <a:ln w="9525">
                <a:noFill/>
                <a:miter lim="800000"/>
                <a:headEnd/>
                <a:tailEnd/>
              </a:ln>
              <a:effectLst/>
            </p:spPr>
          </p:pic>
        </p:grpSp>
        <p:sp>
          <p:nvSpPr>
            <p:cNvPr id="12" name="圆角矩形 11"/>
            <p:cNvSpPr/>
            <p:nvPr/>
          </p:nvSpPr>
          <p:spPr bwMode="auto">
            <a:xfrm>
              <a:off x="3164114" y="1175657"/>
              <a:ext cx="2569029" cy="856343"/>
            </a:xfrm>
            <a:prstGeom prst="round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a:ln>
                  <a:noFill/>
                </a:ln>
                <a:solidFill>
                  <a:srgbClr val="FFFF66"/>
                </a:solidFill>
                <a:effectLst/>
                <a:uLnTx/>
                <a:uFillTx/>
                <a:latin typeface="Garamond" panose="02020404030301010803" pitchFamily="18" charset="0"/>
                <a:ea typeface="宋体" panose="02010600030101010101" pitchFamily="2" charset="-122"/>
                <a:cs typeface="+mn-cs"/>
              </a:endParaRPr>
            </a:p>
          </p:txBody>
        </p:sp>
      </p:grpSp>
      <p:grpSp>
        <p:nvGrpSpPr>
          <p:cNvPr id="5" name="组合 4"/>
          <p:cNvGrpSpPr/>
          <p:nvPr/>
        </p:nvGrpSpPr>
        <p:grpSpPr>
          <a:xfrm>
            <a:off x="1683810" y="2079211"/>
            <a:ext cx="6253690" cy="3878336"/>
            <a:chOff x="820210" y="2079211"/>
            <a:chExt cx="6253690" cy="3878336"/>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2" y="2233369"/>
              <a:ext cx="835867" cy="576878"/>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2" y="3282469"/>
              <a:ext cx="835867" cy="576878"/>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1" y="4331569"/>
              <a:ext cx="835867" cy="576878"/>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0" y="5380669"/>
              <a:ext cx="835867" cy="576878"/>
            </a:xfrm>
            <a:prstGeom prst="rect">
              <a:avLst/>
            </a:prstGeom>
          </p:spPr>
        </p:pic>
        <p:sp>
          <p:nvSpPr>
            <p:cNvPr id="21" name="矩形 20"/>
            <p:cNvSpPr/>
            <p:nvPr/>
          </p:nvSpPr>
          <p:spPr>
            <a:xfrm>
              <a:off x="2235198" y="2079211"/>
              <a:ext cx="4838702" cy="738664"/>
            </a:xfrm>
            <a:prstGeom prst="rect">
              <a:avLst/>
            </a:prstGeom>
          </p:spPr>
          <p:txBody>
            <a:bodyPr wrap="square">
              <a:spAutoFit/>
            </a:bodyPr>
            <a:lstStyle/>
            <a:p>
              <a:pPr>
                <a:lnSpc>
                  <a:spcPct val="150000"/>
                </a:lnSpc>
              </a:pPr>
              <a:r>
                <a:rPr lang="zh-CN" altLang="en-US" sz="2800" b="1" kern="100" dirty="0">
                  <a:latin typeface="微软雅黑" panose="020B0503020204020204" pitchFamily="34" charset="-122"/>
                  <a:ea typeface="微软雅黑" panose="020B0503020204020204" pitchFamily="34" charset="-122"/>
                </a:rPr>
                <a:t>建立了电气热全动态模型</a:t>
              </a:r>
              <a:endPar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235198" y="3134220"/>
              <a:ext cx="4838702" cy="662554"/>
            </a:xfrm>
            <a:prstGeom prst="rect">
              <a:avLst/>
            </a:prstGeom>
          </p:spPr>
          <p:txBody>
            <a:bodyPr wrap="square">
              <a:spAutoFit/>
            </a:bodyPr>
            <a:lstStyle/>
            <a:p>
              <a:pPr>
                <a:lnSpc>
                  <a:spcPct val="150000"/>
                </a:lnSpc>
              </a:pPr>
              <a:r>
                <a:rPr lang="zh-CN" altLang="en-US" sz="2800" b="1" kern="100" dirty="0">
                  <a:latin typeface="微软雅黑" panose="020B0503020204020204" pitchFamily="34" charset="-122"/>
                  <a:ea typeface="微软雅黑" panose="020B0503020204020204" pitchFamily="34" charset="-122"/>
                </a:rPr>
                <a:t>解决了参数最优配置问题</a:t>
              </a:r>
              <a:endPar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235198" y="4113119"/>
              <a:ext cx="4838702" cy="738664"/>
            </a:xfrm>
            <a:prstGeom prst="rect">
              <a:avLst/>
            </a:prstGeom>
          </p:spPr>
          <p:txBody>
            <a:bodyPr wrap="square">
              <a:spAutoFit/>
            </a:bodyPr>
            <a:lstStyle/>
            <a:p>
              <a:pPr>
                <a:lnSpc>
                  <a:spcPct val="150000"/>
                </a:lnSpc>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单能流交易运行规划理论</a:t>
              </a:r>
              <a:endPar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2235198" y="5168129"/>
              <a:ext cx="4838702" cy="738664"/>
            </a:xfrm>
            <a:prstGeom prst="rect">
              <a:avLst/>
            </a:prstGeom>
          </p:spPr>
          <p:txBody>
            <a:bodyPr wrap="square">
              <a:spAutoFit/>
            </a:bodyPr>
            <a:lstStyle/>
            <a:p>
              <a:pPr>
                <a:lnSpc>
                  <a:spcPct val="150000"/>
                </a:lnSpc>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多能流交易运行规划理论</a:t>
              </a:r>
              <a:endPar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409361683"/>
      </p:ext>
    </p:extLst>
  </p:cSld>
  <p:clrMapOvr>
    <a:masterClrMapping/>
  </p:clrMapOvr>
  <mc:AlternateContent xmlns:mc="http://schemas.openxmlformats.org/markup-compatibility/2006" xmlns:p14="http://schemas.microsoft.com/office/powerpoint/2010/main">
    <mc:Choice Requires="p14">
      <p:transition p14:dur="200" advClick="0" advTm="43672">
        <p:fade/>
      </p:transition>
    </mc:Choice>
    <mc:Fallback xmlns="">
      <p:transition advClick="0" advTm="43672">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4390038" y="2899228"/>
            <a:ext cx="1616247" cy="1767518"/>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zh-CN" altLang="en-US" sz="1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n-cs"/>
            </a:endParaRPr>
          </a:p>
        </p:txBody>
      </p:sp>
      <p:grpSp>
        <p:nvGrpSpPr>
          <p:cNvPr id="22" name="组合 39"/>
          <p:cNvGrpSpPr/>
          <p:nvPr/>
        </p:nvGrpSpPr>
        <p:grpSpPr>
          <a:xfrm>
            <a:off x="2136050" y="1407885"/>
            <a:ext cx="4727905" cy="1325638"/>
            <a:chOff x="1428759" y="928670"/>
            <a:chExt cx="6143635" cy="1714512"/>
          </a:xfrm>
        </p:grpSpPr>
        <p:sp>
          <p:nvSpPr>
            <p:cNvPr id="23" name="流程图: 手动输入 22"/>
            <p:cNvSpPr/>
            <p:nvPr/>
          </p:nvSpPr>
          <p:spPr>
            <a:xfrm rot="16200000" flipH="1">
              <a:off x="4070089" y="-1284030"/>
              <a:ext cx="860976" cy="6143635"/>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标题 1"/>
            <p:cNvSpPr txBox="1">
              <a:spLocks/>
            </p:cNvSpPr>
            <p:nvPr/>
          </p:nvSpPr>
          <p:spPr>
            <a:xfrm>
              <a:off x="1474453" y="928670"/>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n-cs"/>
                </a:rPr>
                <a:t>1</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n-cs"/>
              </a:endParaRPr>
            </a:p>
          </p:txBody>
        </p:sp>
        <p:sp>
          <p:nvSpPr>
            <p:cNvPr id="28" name="副标题 2"/>
            <p:cNvSpPr txBox="1">
              <a:spLocks/>
            </p:cNvSpPr>
            <p:nvPr/>
          </p:nvSpPr>
          <p:spPr>
            <a:xfrm>
              <a:off x="2714674" y="1500175"/>
              <a:ext cx="4451848" cy="785818"/>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课题背景与立项依据</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grpSp>
      <p:grpSp>
        <p:nvGrpSpPr>
          <p:cNvPr id="30" name="组合 40"/>
          <p:cNvGrpSpPr/>
          <p:nvPr/>
        </p:nvGrpSpPr>
        <p:grpSpPr>
          <a:xfrm>
            <a:off x="2136027" y="2393242"/>
            <a:ext cx="4727903" cy="1325638"/>
            <a:chOff x="1428729" y="2071678"/>
            <a:chExt cx="6143633" cy="1714512"/>
          </a:xfrm>
        </p:grpSpPr>
        <p:sp>
          <p:nvSpPr>
            <p:cNvPr id="35" name="流程图: 手动输入 34"/>
            <p:cNvSpPr/>
            <p:nvPr/>
          </p:nvSpPr>
          <p:spPr>
            <a:xfrm rot="16200000" flipH="1">
              <a:off x="4070058" y="-142264"/>
              <a:ext cx="860975" cy="6143633"/>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40" name="副标题 2"/>
            <p:cNvSpPr txBox="1">
              <a:spLocks/>
            </p:cNvSpPr>
            <p:nvPr/>
          </p:nvSpPr>
          <p:spPr>
            <a:xfrm>
              <a:off x="2714611" y="2643182"/>
              <a:ext cx="4641723" cy="785818"/>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研究现状与发展动态</a:t>
              </a:r>
            </a:p>
          </p:txBody>
        </p:sp>
        <p:sp>
          <p:nvSpPr>
            <p:cNvPr id="41" name="标题 1"/>
            <p:cNvSpPr txBox="1">
              <a:spLocks/>
            </p:cNvSpPr>
            <p:nvPr/>
          </p:nvSpPr>
          <p:spPr>
            <a:xfrm>
              <a:off x="1474452" y="2071678"/>
              <a:ext cx="1143008" cy="1714512"/>
            </a:xfrm>
            <a:prstGeom prst="rect">
              <a:avLst/>
            </a:prstGeom>
            <a:noFill/>
          </p:spPr>
          <p:txBody>
            <a:bodyPr vert="horz" lIns="91440" tIns="45720" rIns="91440" bIns="45720" rtlCol="0" anchor="ctr">
              <a:noAutofit/>
            </a:bodyPr>
            <a:lstStyle/>
            <a:p>
              <a:pPr algn="r" fontAlgn="auto">
                <a:spcAft>
                  <a:spcPts val="0"/>
                </a:spcAft>
                <a:defRPr/>
              </a:pPr>
              <a:r>
                <a:rPr kumimoji="0" lang="en-US" altLang="zh-CN" sz="6000" b="1" dirty="0">
                  <a:solidFill>
                    <a:srgbClr val="00B0F0"/>
                  </a:solidFill>
                  <a:latin typeface="Arial Black" pitchFamily="34" charset="0"/>
                  <a:ea typeface="微软雅黑" pitchFamily="34" charset="-122"/>
                </a:rPr>
                <a:t>2</a:t>
              </a:r>
              <a:endParaRPr kumimoji="0" lang="zh-CN" altLang="en-US" sz="6000" b="1" dirty="0">
                <a:solidFill>
                  <a:srgbClr val="00B0F0"/>
                </a:solidFill>
                <a:latin typeface="Arial Black" pitchFamily="34" charset="0"/>
                <a:ea typeface="微软雅黑" pitchFamily="34" charset="-122"/>
              </a:endParaRPr>
            </a:p>
          </p:txBody>
        </p:sp>
      </p:grpSp>
      <p:grpSp>
        <p:nvGrpSpPr>
          <p:cNvPr id="42" name="组合 41"/>
          <p:cNvGrpSpPr/>
          <p:nvPr/>
        </p:nvGrpSpPr>
        <p:grpSpPr>
          <a:xfrm>
            <a:off x="2136028" y="3378601"/>
            <a:ext cx="5222711" cy="1325638"/>
            <a:chOff x="1428730" y="3214686"/>
            <a:chExt cx="6786607" cy="1714512"/>
          </a:xfrm>
        </p:grpSpPr>
        <p:sp>
          <p:nvSpPr>
            <p:cNvPr id="43" name="流程图: 手动输入 42"/>
            <p:cNvSpPr/>
            <p:nvPr/>
          </p:nvSpPr>
          <p:spPr>
            <a:xfrm rot="16200000" flipH="1">
              <a:off x="4070059" y="998265"/>
              <a:ext cx="860975" cy="6143634"/>
            </a:xfrm>
            <a:prstGeom prst="flowChartManualInp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4" name="副标题 2"/>
            <p:cNvSpPr txBox="1">
              <a:spLocks/>
            </p:cNvSpPr>
            <p:nvPr/>
          </p:nvSpPr>
          <p:spPr>
            <a:xfrm>
              <a:off x="2714611" y="3714752"/>
              <a:ext cx="5500726" cy="785818"/>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研究内容与研究方案</a:t>
              </a:r>
            </a:p>
          </p:txBody>
        </p:sp>
        <p:sp>
          <p:nvSpPr>
            <p:cNvPr id="45" name="标题 1"/>
            <p:cNvSpPr txBox="1">
              <a:spLocks/>
            </p:cNvSpPr>
            <p:nvPr/>
          </p:nvSpPr>
          <p:spPr>
            <a:xfrm>
              <a:off x="1474452" y="3214686"/>
              <a:ext cx="1143008" cy="1714512"/>
            </a:xfrm>
            <a:prstGeom prst="rect">
              <a:avLst/>
            </a:prstGeom>
            <a:noFill/>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n-cs"/>
                </a:rPr>
                <a:t>3</a:t>
              </a:r>
              <a:endParaRPr kumimoji="0" lang="zh-CN" altLang="en-US" sz="6000" b="1" i="0" u="none" strike="noStrike" kern="1200" cap="none" spc="0" normalizeH="0" baseline="0" noProof="0" dirty="0">
                <a:ln>
                  <a:noFill/>
                </a:ln>
                <a:solidFill>
                  <a:srgbClr val="00B0F0"/>
                </a:solidFill>
                <a:effectLst/>
                <a:uLnTx/>
                <a:uFillTx/>
                <a:latin typeface="Arial Black" pitchFamily="34" charset="0"/>
                <a:ea typeface="微软雅黑" pitchFamily="34" charset="-122"/>
                <a:cs typeface="+mn-cs"/>
              </a:endParaRPr>
            </a:p>
          </p:txBody>
        </p:sp>
      </p:grpSp>
      <p:grpSp>
        <p:nvGrpSpPr>
          <p:cNvPr id="46" name="组合 42"/>
          <p:cNvGrpSpPr/>
          <p:nvPr/>
        </p:nvGrpSpPr>
        <p:grpSpPr>
          <a:xfrm>
            <a:off x="2136027" y="4334932"/>
            <a:ext cx="4727904" cy="1325638"/>
            <a:chOff x="1428729" y="4357694"/>
            <a:chExt cx="6143634" cy="1714512"/>
          </a:xfrm>
        </p:grpSpPr>
        <p:sp>
          <p:nvSpPr>
            <p:cNvPr id="47" name="流程图: 手动输入 46"/>
            <p:cNvSpPr/>
            <p:nvPr/>
          </p:nvSpPr>
          <p:spPr>
            <a:xfrm rot="16200000" flipH="1">
              <a:off x="4070058" y="2141273"/>
              <a:ext cx="860975" cy="6143634"/>
            </a:xfrm>
            <a:prstGeom prst="flowChartManualInpu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48" name="副标题 2"/>
            <p:cNvSpPr txBox="1">
              <a:spLocks/>
            </p:cNvSpPr>
            <p:nvPr/>
          </p:nvSpPr>
          <p:spPr>
            <a:xfrm>
              <a:off x="2714612" y="4857760"/>
              <a:ext cx="4143404" cy="785818"/>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工作基础与研究计划</a:t>
              </a:r>
            </a:p>
          </p:txBody>
        </p:sp>
        <p:sp>
          <p:nvSpPr>
            <p:cNvPr id="49" name="标题 1"/>
            <p:cNvSpPr txBox="1">
              <a:spLocks/>
            </p:cNvSpPr>
            <p:nvPr/>
          </p:nvSpPr>
          <p:spPr>
            <a:xfrm>
              <a:off x="1436732" y="4357694"/>
              <a:ext cx="1143008" cy="1714512"/>
            </a:xfrm>
            <a:prstGeom prst="rect">
              <a:avLst/>
            </a:prstGeom>
            <a:noFill/>
          </p:spPr>
          <p:txBody>
            <a:bodyPr vert="horz" lIns="91440" tIns="45720" rIns="91440" bIns="45720" rtlCol="0" anchor="ctr">
              <a:noAutofit/>
            </a:bodyPr>
            <a:lstStyle/>
            <a:p>
              <a:pPr algn="r" fontAlgn="auto">
                <a:spcAft>
                  <a:spcPts val="0"/>
                </a:spcAft>
                <a:defRPr/>
              </a:pPr>
              <a:r>
                <a:rPr kumimoji="0" lang="en-US" altLang="zh-CN" sz="6000" b="1" dirty="0">
                  <a:solidFill>
                    <a:srgbClr val="00B050"/>
                  </a:solidFill>
                  <a:latin typeface="Arial Black" pitchFamily="34" charset="0"/>
                  <a:ea typeface="微软雅黑" pitchFamily="34" charset="-122"/>
                </a:rPr>
                <a:t>4</a:t>
              </a:r>
              <a:endParaRPr kumimoji="0" lang="zh-CN" altLang="en-US" sz="6000" b="1" dirty="0">
                <a:solidFill>
                  <a:srgbClr val="00B050"/>
                </a:solidFill>
                <a:latin typeface="Arial Black" pitchFamily="34" charset="0"/>
                <a:ea typeface="微软雅黑" pitchFamily="34" charset="-122"/>
              </a:endParaRPr>
            </a:p>
          </p:txBody>
        </p:sp>
      </p:grpSp>
      <p:sp>
        <p:nvSpPr>
          <p:cNvPr id="51" name="标题 1"/>
          <p:cNvSpPr>
            <a:spLocks noGrp="1"/>
          </p:cNvSpPr>
          <p:nvPr>
            <p:ph type="title"/>
          </p:nvPr>
        </p:nvSpPr>
        <p:spPr>
          <a:xfrm>
            <a:off x="285720" y="-142892"/>
            <a:ext cx="2571768" cy="1143000"/>
          </a:xfrm>
        </p:spPr>
        <p:txBody>
          <a:bodyPr>
            <a:normAutofit/>
          </a:bodyPr>
          <a:lstStyle/>
          <a:p>
            <a:r>
              <a:rPr lang="zh-CN" altLang="en-US" sz="3200" b="1" dirty="0">
                <a:solidFill>
                  <a:schemeClr val="bg1"/>
                </a:solidFill>
                <a:latin typeface="微软雅黑" pitchFamily="34" charset="-122"/>
                <a:ea typeface="微软雅黑" pitchFamily="34" charset="-122"/>
              </a:rPr>
              <a:t>汇报提纲</a:t>
            </a:r>
          </a:p>
        </p:txBody>
      </p:sp>
    </p:spTree>
    <p:extLst>
      <p:ext uri="{BB962C8B-B14F-4D97-AF65-F5344CB8AC3E}">
        <p14:creationId xmlns:p14="http://schemas.microsoft.com/office/powerpoint/2010/main" val="2456225800"/>
      </p:ext>
    </p:extLst>
  </p:cSld>
  <p:clrMapOvr>
    <a:masterClrMapping/>
  </p:clrMapOvr>
  <mc:AlternateContent xmlns:mc="http://schemas.openxmlformats.org/markup-compatibility/2006" xmlns:p14="http://schemas.microsoft.com/office/powerpoint/2010/main">
    <mc:Choice Requires="p14">
      <p:transition p14:dur="200" advClick="0" advTm="3682">
        <p:fade/>
      </p:transition>
    </mc:Choice>
    <mc:Fallback xmlns="">
      <p:transition advClick="0" advTm="3682">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6" name="Rectangle 2"/>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pPr>
              <a:defRPr/>
            </a:pPr>
            <a:endParaRPr kumimoji="0" lang="zh-CN" altLang="en-US" sz="2400" b="1">
              <a:solidFill>
                <a:srgbClr val="FFFF66"/>
              </a:solidFill>
              <a:latin typeface="Garamond" panose="02020404030301010803" pitchFamily="18" charset="0"/>
              <a:ea typeface="宋体" panose="02010600030101010101" pitchFamily="2" charset="-122"/>
            </a:endParaRPr>
          </a:p>
        </p:txBody>
      </p:sp>
      <p:sp>
        <p:nvSpPr>
          <p:cNvPr id="77" name="矩形 76"/>
          <p:cNvSpPr/>
          <p:nvPr/>
        </p:nvSpPr>
        <p:spPr bwMode="auto">
          <a:xfrm>
            <a:off x="8549710" y="1057254"/>
            <a:ext cx="214312" cy="357188"/>
          </a:xfrm>
          <a:prstGeom prst="rect">
            <a:avLst/>
          </a:prstGeom>
          <a:solidFill>
            <a:srgbClr val="CACAFF"/>
          </a:solidFill>
          <a:ln w="9525" cap="flat" cmpd="sng" algn="ctr">
            <a:noFill/>
            <a:prstDash val="solid"/>
            <a:round/>
            <a:headEnd type="none" w="med" len="med"/>
            <a:tailEnd type="triangle" w="med" len="me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a:ln>
                <a:noFill/>
              </a:ln>
              <a:solidFill>
                <a:srgbClr val="000000"/>
              </a:solidFill>
              <a:effectLst/>
              <a:uLnTx/>
              <a:uFillTx/>
              <a:latin typeface="Arial"/>
              <a:ea typeface="宋体"/>
            </a:endParaRPr>
          </a:p>
        </p:txBody>
      </p:sp>
      <p:grpSp>
        <p:nvGrpSpPr>
          <p:cNvPr id="78" name="组合 46"/>
          <p:cNvGrpSpPr>
            <a:grpSpLocks/>
          </p:cNvGrpSpPr>
          <p:nvPr/>
        </p:nvGrpSpPr>
        <p:grpSpPr bwMode="auto">
          <a:xfrm>
            <a:off x="1505972" y="962005"/>
            <a:ext cx="642938" cy="449263"/>
            <a:chOff x="3816586" y="2698693"/>
            <a:chExt cx="2088678" cy="1460614"/>
          </a:xfrm>
        </p:grpSpPr>
        <p:grpSp>
          <p:nvGrpSpPr>
            <p:cNvPr id="79" name="组合 40"/>
            <p:cNvGrpSpPr>
              <a:grpSpLocks/>
            </p:cNvGrpSpPr>
            <p:nvPr/>
          </p:nvGrpSpPr>
          <p:grpSpPr bwMode="auto">
            <a:xfrm>
              <a:off x="4234322" y="2698693"/>
              <a:ext cx="1670942" cy="1460614"/>
              <a:chOff x="4807125" y="1430103"/>
              <a:chExt cx="1670942" cy="1460614"/>
            </a:xfrm>
          </p:grpSpPr>
          <p:sp>
            <p:nvSpPr>
              <p:cNvPr id="83" name="右箭头 82"/>
              <p:cNvSpPr/>
              <p:nvPr/>
            </p:nvSpPr>
            <p:spPr>
              <a:xfrm>
                <a:off x="4807125" y="1430103"/>
                <a:ext cx="1670942"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84" name="右箭头 4"/>
              <p:cNvSpPr/>
              <p:nvPr/>
            </p:nvSpPr>
            <p:spPr>
              <a:xfrm>
                <a:off x="5224859" y="1646872"/>
                <a:ext cx="814842" cy="1027075"/>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80" name="组合 41"/>
            <p:cNvGrpSpPr>
              <a:grpSpLocks/>
            </p:cNvGrpSpPr>
            <p:nvPr/>
          </p:nvGrpSpPr>
          <p:grpSpPr bwMode="auto">
            <a:xfrm>
              <a:off x="3816586" y="3011265"/>
              <a:ext cx="835471" cy="835471"/>
              <a:chOff x="4389389" y="1742675"/>
              <a:chExt cx="835471" cy="835471"/>
            </a:xfrm>
          </p:grpSpPr>
          <p:sp>
            <p:nvSpPr>
              <p:cNvPr id="81" name="椭圆 80"/>
              <p:cNvSpPr/>
              <p:nvPr/>
            </p:nvSpPr>
            <p:spPr>
              <a:xfrm>
                <a:off x="4389389" y="1744938"/>
                <a:ext cx="835471" cy="830949"/>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82" name="椭圆 6"/>
              <p:cNvSpPr/>
              <p:nvPr/>
            </p:nvSpPr>
            <p:spPr>
              <a:xfrm>
                <a:off x="4513162" y="1868806"/>
                <a:ext cx="587924" cy="583212"/>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85" name="矩形 41"/>
          <p:cNvSpPr>
            <a:spLocks noChangeArrowheads="1"/>
          </p:cNvSpPr>
          <p:nvPr/>
        </p:nvSpPr>
        <p:spPr bwMode="auto">
          <a:xfrm>
            <a:off x="1825061" y="1085830"/>
            <a:ext cx="795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2016.1</a:t>
            </a:r>
            <a:endParaRPr kumimoji="0" lang="zh-CN" altLang="en-US" sz="1200" b="1" i="1" dirty="0">
              <a:solidFill>
                <a:srgbClr val="000000"/>
              </a:solidFill>
              <a:latin typeface="Times New Roman" charset="0"/>
              <a:ea typeface="微软雅黑" charset="-122"/>
              <a:cs typeface="Times New Roman" charset="0"/>
            </a:endParaRPr>
          </a:p>
        </p:txBody>
      </p:sp>
      <p:grpSp>
        <p:nvGrpSpPr>
          <p:cNvPr id="86" name="组合 50"/>
          <p:cNvGrpSpPr>
            <a:grpSpLocks/>
          </p:cNvGrpSpPr>
          <p:nvPr/>
        </p:nvGrpSpPr>
        <p:grpSpPr bwMode="auto">
          <a:xfrm>
            <a:off x="2504511" y="962005"/>
            <a:ext cx="642937" cy="449263"/>
            <a:chOff x="3816586" y="2698693"/>
            <a:chExt cx="2088678" cy="1460614"/>
          </a:xfrm>
        </p:grpSpPr>
        <p:grpSp>
          <p:nvGrpSpPr>
            <p:cNvPr id="87" name="组合 40"/>
            <p:cNvGrpSpPr>
              <a:grpSpLocks/>
            </p:cNvGrpSpPr>
            <p:nvPr/>
          </p:nvGrpSpPr>
          <p:grpSpPr bwMode="auto">
            <a:xfrm>
              <a:off x="4234322" y="2698693"/>
              <a:ext cx="1670942" cy="1460614"/>
              <a:chOff x="4807125" y="1430103"/>
              <a:chExt cx="1670942" cy="1460614"/>
            </a:xfrm>
          </p:grpSpPr>
          <p:sp>
            <p:nvSpPr>
              <p:cNvPr id="91" name="右箭头 90"/>
              <p:cNvSpPr/>
              <p:nvPr/>
            </p:nvSpPr>
            <p:spPr>
              <a:xfrm>
                <a:off x="4807122" y="1430103"/>
                <a:ext cx="1670945"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92" name="右箭头 4"/>
              <p:cNvSpPr/>
              <p:nvPr/>
            </p:nvSpPr>
            <p:spPr>
              <a:xfrm>
                <a:off x="5224860" y="1646872"/>
                <a:ext cx="814844" cy="1027075"/>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88" name="组合 41"/>
            <p:cNvGrpSpPr>
              <a:grpSpLocks/>
            </p:cNvGrpSpPr>
            <p:nvPr/>
          </p:nvGrpSpPr>
          <p:grpSpPr bwMode="auto">
            <a:xfrm>
              <a:off x="3816586" y="3011265"/>
              <a:ext cx="835471" cy="835471"/>
              <a:chOff x="4389389" y="1742675"/>
              <a:chExt cx="835471" cy="835471"/>
            </a:xfrm>
          </p:grpSpPr>
          <p:sp>
            <p:nvSpPr>
              <p:cNvPr id="89" name="椭圆 88"/>
              <p:cNvSpPr/>
              <p:nvPr/>
            </p:nvSpPr>
            <p:spPr>
              <a:xfrm>
                <a:off x="4389389" y="1744938"/>
                <a:ext cx="835471" cy="830949"/>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90" name="椭圆 6"/>
              <p:cNvSpPr/>
              <p:nvPr/>
            </p:nvSpPr>
            <p:spPr>
              <a:xfrm>
                <a:off x="4513162" y="1868806"/>
                <a:ext cx="587924" cy="583212"/>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93" name="矩形 41"/>
          <p:cNvSpPr>
            <a:spLocks noChangeArrowheads="1"/>
          </p:cNvSpPr>
          <p:nvPr/>
        </p:nvSpPr>
        <p:spPr bwMode="auto">
          <a:xfrm>
            <a:off x="2823598" y="1085830"/>
            <a:ext cx="796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2016.7</a:t>
            </a:r>
            <a:endParaRPr kumimoji="0" lang="zh-CN" altLang="en-US" sz="1200" b="1" i="1" dirty="0">
              <a:solidFill>
                <a:srgbClr val="000000"/>
              </a:solidFill>
              <a:latin typeface="Times New Roman" charset="0"/>
              <a:ea typeface="微软雅黑" charset="-122"/>
              <a:cs typeface="Times New Roman" charset="0"/>
            </a:endParaRPr>
          </a:p>
        </p:txBody>
      </p:sp>
      <p:grpSp>
        <p:nvGrpSpPr>
          <p:cNvPr id="94" name="组合 60"/>
          <p:cNvGrpSpPr>
            <a:grpSpLocks/>
          </p:cNvGrpSpPr>
          <p:nvPr/>
        </p:nvGrpSpPr>
        <p:grpSpPr bwMode="auto">
          <a:xfrm>
            <a:off x="3482411" y="979467"/>
            <a:ext cx="642937" cy="449262"/>
            <a:chOff x="3816586" y="2698693"/>
            <a:chExt cx="2088678" cy="1460614"/>
          </a:xfrm>
        </p:grpSpPr>
        <p:grpSp>
          <p:nvGrpSpPr>
            <p:cNvPr id="95" name="组合 40"/>
            <p:cNvGrpSpPr>
              <a:grpSpLocks/>
            </p:cNvGrpSpPr>
            <p:nvPr/>
          </p:nvGrpSpPr>
          <p:grpSpPr bwMode="auto">
            <a:xfrm>
              <a:off x="4234322" y="2698693"/>
              <a:ext cx="1670942" cy="1460614"/>
              <a:chOff x="4807125" y="1430103"/>
              <a:chExt cx="1670942" cy="1460614"/>
            </a:xfrm>
          </p:grpSpPr>
          <p:sp>
            <p:nvSpPr>
              <p:cNvPr id="99" name="右箭头 98"/>
              <p:cNvSpPr/>
              <p:nvPr/>
            </p:nvSpPr>
            <p:spPr>
              <a:xfrm>
                <a:off x="4807122" y="1430103"/>
                <a:ext cx="1670945"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100" name="右箭头 4"/>
              <p:cNvSpPr/>
              <p:nvPr/>
            </p:nvSpPr>
            <p:spPr>
              <a:xfrm>
                <a:off x="5224860" y="1646873"/>
                <a:ext cx="814844" cy="1027074"/>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96" name="组合 41"/>
            <p:cNvGrpSpPr>
              <a:grpSpLocks/>
            </p:cNvGrpSpPr>
            <p:nvPr/>
          </p:nvGrpSpPr>
          <p:grpSpPr bwMode="auto">
            <a:xfrm>
              <a:off x="3816586" y="3011265"/>
              <a:ext cx="835471" cy="835471"/>
              <a:chOff x="4389389" y="1742675"/>
              <a:chExt cx="835471" cy="835471"/>
            </a:xfrm>
          </p:grpSpPr>
          <p:sp>
            <p:nvSpPr>
              <p:cNvPr id="97" name="椭圆 96"/>
              <p:cNvSpPr/>
              <p:nvPr/>
            </p:nvSpPr>
            <p:spPr>
              <a:xfrm>
                <a:off x="4389389" y="1744935"/>
                <a:ext cx="835471" cy="830952"/>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98" name="椭圆 6"/>
              <p:cNvSpPr/>
              <p:nvPr/>
            </p:nvSpPr>
            <p:spPr>
              <a:xfrm>
                <a:off x="4513162" y="1868803"/>
                <a:ext cx="587924" cy="583215"/>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101" name="矩形 41"/>
          <p:cNvSpPr>
            <a:spLocks noChangeArrowheads="1"/>
          </p:cNvSpPr>
          <p:nvPr/>
        </p:nvSpPr>
        <p:spPr bwMode="auto">
          <a:xfrm>
            <a:off x="3801498" y="1103293"/>
            <a:ext cx="676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2017.1</a:t>
            </a:r>
            <a:endParaRPr kumimoji="0" lang="zh-CN" altLang="en-US" sz="1200" b="1" i="1" dirty="0">
              <a:solidFill>
                <a:srgbClr val="000000"/>
              </a:solidFill>
              <a:latin typeface="Times New Roman" charset="0"/>
              <a:ea typeface="微软雅黑" charset="-122"/>
              <a:cs typeface="Times New Roman" charset="0"/>
            </a:endParaRPr>
          </a:p>
        </p:txBody>
      </p:sp>
      <p:grpSp>
        <p:nvGrpSpPr>
          <p:cNvPr id="102" name="组合 75"/>
          <p:cNvGrpSpPr>
            <a:grpSpLocks/>
          </p:cNvGrpSpPr>
          <p:nvPr/>
        </p:nvGrpSpPr>
        <p:grpSpPr bwMode="auto">
          <a:xfrm>
            <a:off x="4473011" y="981055"/>
            <a:ext cx="642937" cy="449263"/>
            <a:chOff x="3816586" y="2698693"/>
            <a:chExt cx="2088678" cy="1460614"/>
          </a:xfrm>
        </p:grpSpPr>
        <p:grpSp>
          <p:nvGrpSpPr>
            <p:cNvPr id="103" name="组合 40"/>
            <p:cNvGrpSpPr>
              <a:grpSpLocks/>
            </p:cNvGrpSpPr>
            <p:nvPr/>
          </p:nvGrpSpPr>
          <p:grpSpPr bwMode="auto">
            <a:xfrm>
              <a:off x="4234322" y="2698693"/>
              <a:ext cx="1670942" cy="1460614"/>
              <a:chOff x="4807125" y="1430103"/>
              <a:chExt cx="1670942" cy="1460614"/>
            </a:xfrm>
          </p:grpSpPr>
          <p:sp>
            <p:nvSpPr>
              <p:cNvPr id="107" name="右箭头 106"/>
              <p:cNvSpPr/>
              <p:nvPr/>
            </p:nvSpPr>
            <p:spPr>
              <a:xfrm>
                <a:off x="4807122" y="1430103"/>
                <a:ext cx="1670945"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108" name="右箭头 4"/>
              <p:cNvSpPr/>
              <p:nvPr/>
            </p:nvSpPr>
            <p:spPr>
              <a:xfrm>
                <a:off x="5224860" y="1646872"/>
                <a:ext cx="814844" cy="1027075"/>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104" name="组合 41"/>
            <p:cNvGrpSpPr>
              <a:grpSpLocks/>
            </p:cNvGrpSpPr>
            <p:nvPr/>
          </p:nvGrpSpPr>
          <p:grpSpPr bwMode="auto">
            <a:xfrm>
              <a:off x="3816586" y="3011265"/>
              <a:ext cx="835471" cy="835471"/>
              <a:chOff x="4389389" y="1742675"/>
              <a:chExt cx="835471" cy="835471"/>
            </a:xfrm>
          </p:grpSpPr>
          <p:sp>
            <p:nvSpPr>
              <p:cNvPr id="105" name="椭圆 104"/>
              <p:cNvSpPr/>
              <p:nvPr/>
            </p:nvSpPr>
            <p:spPr>
              <a:xfrm>
                <a:off x="4389389" y="1744938"/>
                <a:ext cx="835471" cy="830949"/>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106" name="椭圆 6"/>
              <p:cNvSpPr/>
              <p:nvPr/>
            </p:nvSpPr>
            <p:spPr>
              <a:xfrm>
                <a:off x="4513162" y="1868806"/>
                <a:ext cx="587924" cy="583212"/>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109" name="矩形 41"/>
          <p:cNvSpPr>
            <a:spLocks noChangeArrowheads="1"/>
          </p:cNvSpPr>
          <p:nvPr/>
        </p:nvSpPr>
        <p:spPr bwMode="auto">
          <a:xfrm>
            <a:off x="4792097" y="1104880"/>
            <a:ext cx="757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2017.6</a:t>
            </a:r>
            <a:endParaRPr kumimoji="0" lang="zh-CN" altLang="en-US" sz="1200" b="1" i="1" dirty="0">
              <a:solidFill>
                <a:srgbClr val="000000"/>
              </a:solidFill>
              <a:latin typeface="Times New Roman" charset="0"/>
              <a:ea typeface="微软雅黑" charset="-122"/>
              <a:cs typeface="Times New Roman" charset="0"/>
            </a:endParaRPr>
          </a:p>
        </p:txBody>
      </p:sp>
      <p:graphicFrame>
        <p:nvGraphicFramePr>
          <p:cNvPr id="110" name="表格 109"/>
          <p:cNvGraphicFramePr>
            <a:graphicFrameLocks noGrp="1"/>
          </p:cNvGraphicFramePr>
          <p:nvPr>
            <p:extLst>
              <p:ext uri="{D42A27DB-BD31-4B8C-83A1-F6EECF244321}">
                <p14:modId xmlns:p14="http://schemas.microsoft.com/office/powerpoint/2010/main" val="3378121654"/>
              </p:ext>
            </p:extLst>
          </p:nvPr>
        </p:nvGraphicFramePr>
        <p:xfrm>
          <a:off x="184297" y="1533504"/>
          <a:ext cx="8656638" cy="4658870"/>
        </p:xfrm>
        <a:graphic>
          <a:graphicData uri="http://schemas.openxmlformats.org/drawingml/2006/table">
            <a:tbl>
              <a:tblPr/>
              <a:tblGrid>
                <a:gridCol w="1910317">
                  <a:extLst>
                    <a:ext uri="{9D8B030D-6E8A-4147-A177-3AD203B41FA5}">
                      <a16:colId xmlns:a16="http://schemas.microsoft.com/office/drawing/2014/main" val="20000"/>
                    </a:ext>
                  </a:extLst>
                </a:gridCol>
                <a:gridCol w="805896">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89012">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89013">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tblGrid>
              <a:tr h="431800">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微软雅黑" charset="-122"/>
                          <a:ea typeface="微软雅黑" charset="-122"/>
                          <a:cs typeface="Times New Roman" charset="0"/>
                        </a:rPr>
                        <a:t>接触压缩空气</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微软雅黑" charset="-122"/>
                          <a:ea typeface="微软雅黑" charset="-122"/>
                          <a:cs typeface="Times New Roman" charset="0"/>
                        </a:rPr>
                        <a:t>失落</a:t>
                      </a:r>
                      <a:r>
                        <a:rPr kumimoji="0" lang="en-US" altLang="zh-CN" sz="1400" b="1" i="0" u="none" strike="noStrike" cap="none" normalizeH="0" baseline="0" dirty="0">
                          <a:ln>
                            <a:noFill/>
                          </a:ln>
                          <a:solidFill>
                            <a:schemeClr val="tx1"/>
                          </a:solidFill>
                          <a:effectLst/>
                          <a:latin typeface="微软雅黑" charset="-122"/>
                          <a:ea typeface="微软雅黑" charset="-122"/>
                          <a:cs typeface="Times New Roman" charset="0"/>
                        </a:rPr>
                        <a:t>-</a:t>
                      </a:r>
                      <a:endParaRPr kumimoji="0" lang="zh-CN" altLang="en-US" sz="1400" b="1" i="0" u="none" strike="noStrike" cap="none" normalizeH="0" baseline="0" dirty="0">
                        <a:ln>
                          <a:noFill/>
                        </a:ln>
                        <a:solidFill>
                          <a:schemeClr val="tx1"/>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2"/>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31800">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微软雅黑" charset="-122"/>
                          <a:ea typeface="微软雅黑" charset="-122"/>
                          <a:cs typeface="Times New Roman" charset="0"/>
                        </a:rPr>
                        <a:t>调研与实践</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dirty="0">
                          <a:ln>
                            <a:noFill/>
                          </a:ln>
                          <a:solidFill>
                            <a:schemeClr val="tx1"/>
                          </a:solidFill>
                          <a:effectLst/>
                          <a:latin typeface="微软雅黑" charset="-122"/>
                          <a:ea typeface="微软雅黑" charset="-122"/>
                          <a:cs typeface="Times New Roman" charset="0"/>
                        </a:rPr>
                        <a:t>兴奋</a:t>
                      </a:r>
                      <a:r>
                        <a:rPr kumimoji="0" lang="en-US" altLang="zh-CN" sz="1400" b="1" i="0" u="none" strike="noStrike" kern="1200" cap="none" normalizeH="0" baseline="0" dirty="0">
                          <a:ln>
                            <a:noFill/>
                          </a:ln>
                          <a:solidFill>
                            <a:schemeClr val="tx1"/>
                          </a:solidFill>
                          <a:effectLst/>
                          <a:latin typeface="微软雅黑" charset="-122"/>
                          <a:ea typeface="微软雅黑" charset="-122"/>
                          <a:cs typeface="Times New Roman" charset="0"/>
                        </a:rPr>
                        <a:t>+</a:t>
                      </a:r>
                      <a:endParaRPr kumimoji="0" lang="zh-CN" altLang="en-US" sz="1400" b="1" i="0" u="none" strike="noStrike" kern="1200" cap="none" normalizeH="0" baseline="0" dirty="0">
                        <a:ln>
                          <a:noFill/>
                        </a:ln>
                        <a:solidFill>
                          <a:schemeClr val="tx1"/>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2"/>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548115">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组件功能转换特性</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cap="none" normalizeH="0" baseline="0" dirty="0">
                        <a:ln>
                          <a:noFill/>
                        </a:ln>
                        <a:solidFill>
                          <a:schemeClr val="bg2"/>
                        </a:solidFill>
                        <a:effectLst/>
                        <a:latin typeface="微软雅黑" charset="-122"/>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rowSpan="2">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论文</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1</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2"/>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5422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2"/>
                          </a:solidFill>
                          <a:effectLst/>
                          <a:latin typeface="Times New Roman" charset="0"/>
                          <a:ea typeface="微软雅黑" charset="-122"/>
                          <a:cs typeface="Times New Roman" charset="0"/>
                        </a:rPr>
                        <a:t>CAES</a:t>
                      </a: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全动态建模</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p>
                      <a:endParaRPr lang="zh-CN" altLang="en-US"/>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p>
                      <a:endParaRPr lang="zh-CN" altLang="en-US"/>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vMerge="1">
                  <a:txBody>
                    <a:bodyPr/>
                    <a:lstStyle/>
                    <a:p>
                      <a:endParaRPr lang="zh-CN" altLang="en-US"/>
                    </a:p>
                  </a:txBody>
                  <a:tcPr/>
                </a:tc>
                <a:tc>
                  <a:txBody>
                    <a:bodyPr/>
                    <a:lstStyle/>
                    <a:p>
                      <a:endParaRPr lang="zh-CN" altLang="en-US" dirty="0"/>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cap="none" normalizeH="0" baseline="0" dirty="0">
                        <a:ln>
                          <a:noFill/>
                        </a:ln>
                        <a:solidFill>
                          <a:schemeClr val="bg2"/>
                        </a:solidFill>
                        <a:effectLst/>
                        <a:latin typeface="微软雅黑" charset="-122"/>
                        <a:ea typeface="微软雅黑" charset="-122"/>
                        <a:cs typeface="Times New Roman"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p>
                      <a:endParaRPr lang="zh-CN" altLang="en-US"/>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p>
                      <a:endParaRPr lang="zh-CN" altLang="en-US"/>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16828564"/>
                  </a:ext>
                </a:extLst>
              </a:tr>
              <a:tr h="517525">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bg2"/>
                          </a:solidFill>
                          <a:effectLst/>
                          <a:latin typeface="Times New Roman" charset="0"/>
                          <a:ea typeface="微软雅黑" charset="-122"/>
                          <a:cs typeface="Times New Roman" charset="0"/>
                        </a:rPr>
                        <a:t>CAES</a:t>
                      </a: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高效运行</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gridSpan="2">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论文</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1</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517525">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单能流交易规划运行</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gridSpan="2">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论文</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1</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3">
                        <a:lumMod val="60000"/>
                        <a:lumOff val="40000"/>
                      </a:schemeClr>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634262">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热网潮流模型</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gridSpan="3">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论文</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1</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5844AE"/>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17525">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多能流交易规划运行</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gridSpan="3">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论文</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1</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6">
                        <a:lumMod val="75000"/>
                      </a:schemeClr>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chemeClr val="accent6">
                        <a:lumMod val="75000"/>
                      </a:schemeClr>
                    </a:solidFill>
                  </a:tcPr>
                </a:tc>
                <a:tc hMerge="1">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0070C0"/>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31800">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rPr>
                        <a:t>撰写博士论文</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chemeClr val="bg2"/>
                        </a:solidFill>
                        <a:effectLst/>
                        <a:latin typeface="Times New Roman" charset="0"/>
                        <a:ea typeface="微软雅黑" charset="-122"/>
                        <a:cs typeface="Times New Roman" charset="0"/>
                      </a:endParaRP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FFFF"/>
                    </a:solidFill>
                  </a:tcPr>
                </a:tc>
                <a:tc>
                  <a:txBody>
                    <a:bodyPr/>
                    <a:lstStyle>
                      <a:lvl1pPr marL="0" algn="l" defTabSz="914400" rtl="0" eaLnBrk="0" latinLnBrk="0" hangingPunct="0">
                        <a:spcBef>
                          <a:spcPct val="20000"/>
                        </a:spcBef>
                        <a:buClr>
                          <a:schemeClr val="bg2"/>
                        </a:buClr>
                        <a:buSzPct val="75000"/>
                        <a:buFont typeface="Wingdings" charset="2"/>
                        <a:defRPr sz="2000" b="1" kern="1200">
                          <a:solidFill>
                            <a:schemeClr val="tx1"/>
                          </a:solidFill>
                          <a:latin typeface="Arial" charset="0"/>
                          <a:ea typeface="宋体" charset="-122"/>
                        </a:defRPr>
                      </a:lvl1pPr>
                      <a:lvl2pPr marL="742950" indent="-285750" algn="l" defTabSz="914400" rtl="0" eaLnBrk="0" latinLnBrk="0" hangingPunct="0">
                        <a:spcBef>
                          <a:spcPct val="20000"/>
                        </a:spcBef>
                        <a:buClr>
                          <a:schemeClr val="accent2"/>
                        </a:buClr>
                        <a:buSzPct val="80000"/>
                        <a:buFont typeface="Wingdings" charset="2"/>
                        <a:defRPr sz="2000" kern="1200">
                          <a:solidFill>
                            <a:schemeClr val="tx1"/>
                          </a:solidFill>
                          <a:latin typeface="Arial" charset="0"/>
                          <a:ea typeface="宋体" charset="-122"/>
                        </a:defRPr>
                      </a:lvl2pPr>
                      <a:lvl3pPr marL="1143000" indent="-228600" algn="l" defTabSz="914400" rtl="0" eaLnBrk="0" latinLnBrk="0" hangingPunct="0">
                        <a:spcBef>
                          <a:spcPct val="20000"/>
                        </a:spcBef>
                        <a:buClr>
                          <a:schemeClr val="bg2"/>
                        </a:buClr>
                        <a:buSzPct val="65000"/>
                        <a:buFont typeface="Wingdings" charset="2"/>
                        <a:defRPr sz="1800" kern="1200">
                          <a:solidFill>
                            <a:schemeClr val="tx1"/>
                          </a:solidFill>
                          <a:latin typeface="Arial" charset="0"/>
                          <a:ea typeface="宋体" charset="-122"/>
                        </a:defRPr>
                      </a:lvl3pPr>
                      <a:lvl4pPr marL="1600200" indent="-228600" algn="l" defTabSz="914400" rtl="0" eaLnBrk="0" latinLnBrk="0" hangingPunct="0">
                        <a:spcBef>
                          <a:spcPct val="20000"/>
                        </a:spcBef>
                        <a:buClr>
                          <a:schemeClr val="accent2"/>
                        </a:buClr>
                        <a:buSzPct val="70000"/>
                        <a:buFont typeface="Wingdings" charset="2"/>
                        <a:defRPr sz="1800" kern="1200">
                          <a:solidFill>
                            <a:schemeClr val="tx1"/>
                          </a:solidFill>
                          <a:latin typeface="Arial" charset="0"/>
                          <a:ea typeface="宋体" charset="-122"/>
                        </a:defRPr>
                      </a:lvl4pPr>
                      <a:lvl5pPr marL="2057400" indent="-228600" algn="l" defTabSz="914400" rtl="0" eaLnBrk="0" latinLnBrk="0" hangingPunct="0">
                        <a:spcBef>
                          <a:spcPct val="20000"/>
                        </a:spcBef>
                        <a:buClr>
                          <a:schemeClr val="bg2"/>
                        </a:buClr>
                        <a:buFont typeface="Wingdings" charset="2"/>
                        <a:defRPr sz="1800" kern="1200">
                          <a:solidFill>
                            <a:schemeClr val="tx1"/>
                          </a:solidFill>
                          <a:latin typeface="Arial" charset="0"/>
                          <a:ea typeface="宋体" charset="-122"/>
                        </a:defRPr>
                      </a:lvl5pPr>
                      <a:lvl6pPr marL="25146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6pPr>
                      <a:lvl7pPr marL="29718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7pPr>
                      <a:lvl8pPr marL="34290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8pPr>
                      <a:lvl9pPr marL="3886200" indent="-228600" algn="l" defTabSz="914400" rtl="0" eaLnBrk="0" fontAlgn="base" latinLnBrk="0" hangingPunct="0">
                        <a:spcBef>
                          <a:spcPct val="20000"/>
                        </a:spcBef>
                        <a:spcAft>
                          <a:spcPct val="0"/>
                        </a:spcAft>
                        <a:buClr>
                          <a:schemeClr val="bg2"/>
                        </a:buClr>
                        <a:buFont typeface="Wingdings" charset="2"/>
                        <a:defRPr sz="1800" kern="1200">
                          <a:solidFill>
                            <a:schemeClr val="tx1"/>
                          </a:solidFill>
                          <a:latin typeface="Arial"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终于等到你</a:t>
                      </a:r>
                      <a:r>
                        <a:rPr kumimoji="0" lang="en-US" altLang="zh-CN" sz="1400" b="1" i="0" u="none" strike="noStrike" cap="none" normalizeH="0" baseline="0" dirty="0">
                          <a:ln>
                            <a:noFill/>
                          </a:ln>
                          <a:solidFill>
                            <a:schemeClr val="tx1"/>
                          </a:solidFill>
                          <a:effectLst/>
                          <a:latin typeface="Times New Roman" charset="0"/>
                          <a:ea typeface="微软雅黑" charset="-122"/>
                          <a:cs typeface="Times New Roman" charset="0"/>
                        </a:rPr>
                        <a:t>—</a:t>
                      </a:r>
                      <a:r>
                        <a:rPr kumimoji="0" lang="zh-CN" altLang="en-US" sz="1400" b="1" i="0" u="none" strike="noStrike" cap="none" normalizeH="0" baseline="0" dirty="0">
                          <a:ln>
                            <a:noFill/>
                          </a:ln>
                          <a:solidFill>
                            <a:schemeClr val="tx1"/>
                          </a:solidFill>
                          <a:effectLst/>
                          <a:latin typeface="Times New Roman" charset="0"/>
                          <a:ea typeface="微软雅黑" charset="-122"/>
                          <a:cs typeface="Times New Roman" charset="0"/>
                        </a:rPr>
                        <a:t>毕业</a:t>
                      </a:r>
                    </a:p>
                  </a:txBody>
                  <a:tcPr marL="91352" marR="91352" marT="45669" marB="45669" anchor="ctr" horzOverflow="overflow">
                    <a:lnL w="9525" cap="flat" cmpd="sng" algn="ctr">
                      <a:solidFill>
                        <a:srgbClr val="7030A0"/>
                      </a:solidFill>
                      <a:prstDash val="dashDot"/>
                      <a:round/>
                      <a:headEnd type="none" w="med" len="med"/>
                      <a:tailEnd type="none" w="med" len="med"/>
                    </a:lnL>
                    <a:lnR w="9525" cap="flat" cmpd="sng" algn="ctr">
                      <a:solidFill>
                        <a:srgbClr val="7030A0"/>
                      </a:solidFill>
                      <a:prstDash val="dashDot"/>
                      <a:round/>
                      <a:headEnd type="none" w="med" len="med"/>
                      <a:tailEnd type="none" w="med" len="med"/>
                    </a:lnR>
                    <a:lnT w="9525" cap="flat" cmpd="sng" algn="ctr">
                      <a:solidFill>
                        <a:srgbClr val="7030A0"/>
                      </a:solidFill>
                      <a:prstDash val="dashDot"/>
                      <a:round/>
                      <a:headEnd type="none" w="med" len="med"/>
                      <a:tailEnd type="none" w="med" len="med"/>
                    </a:lnT>
                    <a:lnB w="9525" cap="flat" cmpd="sng" algn="ctr">
                      <a:solidFill>
                        <a:srgbClr val="7030A0"/>
                      </a:solidFill>
                      <a:prstDash val="dashDot"/>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8"/>
                  </a:ext>
                </a:extLst>
              </a:tr>
            </a:tbl>
          </a:graphicData>
        </a:graphic>
      </p:graphicFrame>
      <p:grpSp>
        <p:nvGrpSpPr>
          <p:cNvPr id="111" name="组合 96"/>
          <p:cNvGrpSpPr>
            <a:grpSpLocks/>
          </p:cNvGrpSpPr>
          <p:nvPr/>
        </p:nvGrpSpPr>
        <p:grpSpPr bwMode="auto">
          <a:xfrm>
            <a:off x="5463611" y="985817"/>
            <a:ext cx="642937" cy="449262"/>
            <a:chOff x="3816586" y="2698693"/>
            <a:chExt cx="2088678" cy="1460614"/>
          </a:xfrm>
        </p:grpSpPr>
        <p:grpSp>
          <p:nvGrpSpPr>
            <p:cNvPr id="112" name="组合 40"/>
            <p:cNvGrpSpPr>
              <a:grpSpLocks/>
            </p:cNvGrpSpPr>
            <p:nvPr/>
          </p:nvGrpSpPr>
          <p:grpSpPr bwMode="auto">
            <a:xfrm>
              <a:off x="4234322" y="2698693"/>
              <a:ext cx="1670942" cy="1460614"/>
              <a:chOff x="4807125" y="1430103"/>
              <a:chExt cx="1670942" cy="1460614"/>
            </a:xfrm>
          </p:grpSpPr>
          <p:sp>
            <p:nvSpPr>
              <p:cNvPr id="116" name="右箭头 115"/>
              <p:cNvSpPr/>
              <p:nvPr/>
            </p:nvSpPr>
            <p:spPr>
              <a:xfrm>
                <a:off x="4807122" y="1430103"/>
                <a:ext cx="1670945"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117" name="右箭头 4"/>
              <p:cNvSpPr/>
              <p:nvPr/>
            </p:nvSpPr>
            <p:spPr>
              <a:xfrm>
                <a:off x="5224860" y="1646873"/>
                <a:ext cx="814844" cy="1027074"/>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113" name="组合 41"/>
            <p:cNvGrpSpPr>
              <a:grpSpLocks/>
            </p:cNvGrpSpPr>
            <p:nvPr/>
          </p:nvGrpSpPr>
          <p:grpSpPr bwMode="auto">
            <a:xfrm>
              <a:off x="3816586" y="3011265"/>
              <a:ext cx="835471" cy="835471"/>
              <a:chOff x="4389389" y="1742675"/>
              <a:chExt cx="835471" cy="835471"/>
            </a:xfrm>
          </p:grpSpPr>
          <p:sp>
            <p:nvSpPr>
              <p:cNvPr id="114" name="椭圆 113"/>
              <p:cNvSpPr/>
              <p:nvPr/>
            </p:nvSpPr>
            <p:spPr>
              <a:xfrm>
                <a:off x="4389389" y="1744935"/>
                <a:ext cx="835471" cy="830952"/>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115" name="椭圆 6"/>
              <p:cNvSpPr/>
              <p:nvPr/>
            </p:nvSpPr>
            <p:spPr>
              <a:xfrm>
                <a:off x="4513162" y="1868803"/>
                <a:ext cx="587924" cy="583215"/>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118" name="矩形 41"/>
          <p:cNvSpPr>
            <a:spLocks noChangeArrowheads="1"/>
          </p:cNvSpPr>
          <p:nvPr/>
        </p:nvSpPr>
        <p:spPr bwMode="auto">
          <a:xfrm>
            <a:off x="5782698" y="1109643"/>
            <a:ext cx="766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2017.9</a:t>
            </a:r>
            <a:endParaRPr kumimoji="0" lang="zh-CN" altLang="en-US" sz="1200" b="1" i="1" dirty="0">
              <a:solidFill>
                <a:srgbClr val="000000"/>
              </a:solidFill>
              <a:latin typeface="Times New Roman" charset="0"/>
              <a:ea typeface="微软雅黑" charset="-122"/>
              <a:cs typeface="Times New Roman" charset="0"/>
            </a:endParaRPr>
          </a:p>
        </p:txBody>
      </p:sp>
      <p:grpSp>
        <p:nvGrpSpPr>
          <p:cNvPr id="119" name="组合 113"/>
          <p:cNvGrpSpPr>
            <a:grpSpLocks/>
          </p:cNvGrpSpPr>
          <p:nvPr/>
        </p:nvGrpSpPr>
        <p:grpSpPr bwMode="auto">
          <a:xfrm>
            <a:off x="6449447" y="981055"/>
            <a:ext cx="642938" cy="449263"/>
            <a:chOff x="3816586" y="2698693"/>
            <a:chExt cx="2088678" cy="1460614"/>
          </a:xfrm>
        </p:grpSpPr>
        <p:grpSp>
          <p:nvGrpSpPr>
            <p:cNvPr id="120" name="组合 40"/>
            <p:cNvGrpSpPr>
              <a:grpSpLocks/>
            </p:cNvGrpSpPr>
            <p:nvPr/>
          </p:nvGrpSpPr>
          <p:grpSpPr bwMode="auto">
            <a:xfrm>
              <a:off x="4234322" y="2698693"/>
              <a:ext cx="1670942" cy="1460614"/>
              <a:chOff x="4807125" y="1430103"/>
              <a:chExt cx="1670942" cy="1460614"/>
            </a:xfrm>
          </p:grpSpPr>
          <p:sp>
            <p:nvSpPr>
              <p:cNvPr id="124" name="右箭头 123"/>
              <p:cNvSpPr/>
              <p:nvPr/>
            </p:nvSpPr>
            <p:spPr>
              <a:xfrm>
                <a:off x="4807125" y="1430103"/>
                <a:ext cx="1670942"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125" name="右箭头 4"/>
              <p:cNvSpPr/>
              <p:nvPr/>
            </p:nvSpPr>
            <p:spPr>
              <a:xfrm>
                <a:off x="5224859" y="1646872"/>
                <a:ext cx="814842" cy="1027075"/>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121" name="组合 41"/>
            <p:cNvGrpSpPr>
              <a:grpSpLocks/>
            </p:cNvGrpSpPr>
            <p:nvPr/>
          </p:nvGrpSpPr>
          <p:grpSpPr bwMode="auto">
            <a:xfrm>
              <a:off x="3816586" y="3011265"/>
              <a:ext cx="835471" cy="835471"/>
              <a:chOff x="4389389" y="1742675"/>
              <a:chExt cx="835471" cy="835471"/>
            </a:xfrm>
          </p:grpSpPr>
          <p:sp>
            <p:nvSpPr>
              <p:cNvPr id="122" name="椭圆 121"/>
              <p:cNvSpPr/>
              <p:nvPr/>
            </p:nvSpPr>
            <p:spPr>
              <a:xfrm>
                <a:off x="4389389" y="1744938"/>
                <a:ext cx="835471" cy="830949"/>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123" name="椭圆 6"/>
              <p:cNvSpPr/>
              <p:nvPr/>
            </p:nvSpPr>
            <p:spPr>
              <a:xfrm>
                <a:off x="4513162" y="1868806"/>
                <a:ext cx="587924" cy="583212"/>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126" name="矩形 41"/>
          <p:cNvSpPr>
            <a:spLocks noChangeArrowheads="1"/>
          </p:cNvSpPr>
          <p:nvPr/>
        </p:nvSpPr>
        <p:spPr bwMode="auto">
          <a:xfrm>
            <a:off x="6768535" y="1104880"/>
            <a:ext cx="709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2018.4</a:t>
            </a:r>
            <a:endParaRPr kumimoji="0" lang="zh-CN" altLang="en-US" sz="1200" b="1" i="1" dirty="0">
              <a:solidFill>
                <a:srgbClr val="000000"/>
              </a:solidFill>
              <a:latin typeface="Times New Roman" charset="0"/>
              <a:ea typeface="微软雅黑" charset="-122"/>
              <a:cs typeface="Times New Roman" charset="0"/>
            </a:endParaRPr>
          </a:p>
        </p:txBody>
      </p:sp>
      <p:grpSp>
        <p:nvGrpSpPr>
          <p:cNvPr id="127" name="组合 121"/>
          <p:cNvGrpSpPr>
            <a:grpSpLocks/>
          </p:cNvGrpSpPr>
          <p:nvPr/>
        </p:nvGrpSpPr>
        <p:grpSpPr bwMode="auto">
          <a:xfrm>
            <a:off x="7440047" y="985817"/>
            <a:ext cx="642938" cy="449262"/>
            <a:chOff x="3816586" y="2698693"/>
            <a:chExt cx="2088678" cy="1460614"/>
          </a:xfrm>
        </p:grpSpPr>
        <p:grpSp>
          <p:nvGrpSpPr>
            <p:cNvPr id="128" name="组合 40"/>
            <p:cNvGrpSpPr>
              <a:grpSpLocks/>
            </p:cNvGrpSpPr>
            <p:nvPr/>
          </p:nvGrpSpPr>
          <p:grpSpPr bwMode="auto">
            <a:xfrm>
              <a:off x="4234322" y="2698693"/>
              <a:ext cx="1670942" cy="1460614"/>
              <a:chOff x="4807125" y="1430103"/>
              <a:chExt cx="1670942" cy="1460614"/>
            </a:xfrm>
          </p:grpSpPr>
          <p:sp>
            <p:nvSpPr>
              <p:cNvPr id="132" name="右箭头 131"/>
              <p:cNvSpPr/>
              <p:nvPr/>
            </p:nvSpPr>
            <p:spPr>
              <a:xfrm>
                <a:off x="4807125" y="1430103"/>
                <a:ext cx="1670942" cy="1460614"/>
              </a:xfrm>
              <a:prstGeom prst="rightArrow">
                <a:avLst>
                  <a:gd name="adj1" fmla="val 70000"/>
                  <a:gd name="adj2" fmla="val 50000"/>
                </a:avLst>
              </a:prstGeom>
              <a:solidFill>
                <a:srgbClr val="9999FF">
                  <a:alpha val="90000"/>
                  <a:tint val="40000"/>
                  <a:hueOff val="0"/>
                  <a:satOff val="0"/>
                  <a:lumOff val="0"/>
                  <a:alphaOff val="0"/>
                </a:srgbClr>
              </a:solidFill>
              <a:ln w="38100" cap="flat" cmpd="sng" algn="ctr">
                <a:solidFill>
                  <a:srgbClr val="9999FF">
                    <a:alpha val="90000"/>
                    <a:tint val="40000"/>
                    <a:hueOff val="0"/>
                    <a:satOff val="0"/>
                    <a:lumOff val="0"/>
                    <a:alphaOff val="0"/>
                  </a:srgbClr>
                </a:solidFill>
                <a:prstDash val="solid"/>
              </a:ln>
              <a:effectLst/>
            </p:spPr>
          </p:sp>
          <p:sp>
            <p:nvSpPr>
              <p:cNvPr id="133" name="右箭头 4"/>
              <p:cNvSpPr/>
              <p:nvPr/>
            </p:nvSpPr>
            <p:spPr>
              <a:xfrm>
                <a:off x="5224859" y="1646873"/>
                <a:ext cx="814842" cy="1027074"/>
              </a:xfrm>
              <a:prstGeom prst="rect">
                <a:avLst/>
              </a:prstGeom>
              <a:noFill/>
              <a:ln>
                <a:noFill/>
              </a:ln>
              <a:effectLst/>
            </p:spPr>
            <p:txBody>
              <a:bodyPr lIns="48260" tIns="12065" rIns="24130" bIns="12065" spcCol="1270" anchor="ctr"/>
              <a:lstStyle/>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a:p>
                <a:pPr marL="171450" marR="0" lvl="1" indent="-171450" defTabSz="844550" eaLnBrk="1" fontAlgn="auto" latinLnBrk="0" hangingPunct="1">
                  <a:lnSpc>
                    <a:spcPct val="90000"/>
                  </a:lnSpc>
                  <a:spcBef>
                    <a:spcPts val="0"/>
                  </a:spcBef>
                  <a:spcAft>
                    <a:spcPct val="15000"/>
                  </a:spcAft>
                  <a:buClrTx/>
                  <a:buSzTx/>
                  <a:buFontTx/>
                  <a:buChar char="••"/>
                  <a:tabLst/>
                  <a:defRPr/>
                </a:pPr>
                <a:endParaRPr kumimoji="0" lang="zh-CN" altLang="en-US" sz="2400" b="0" i="0" u="none" strike="noStrike" kern="0" cap="none" spc="0" normalizeH="0" baseline="0" noProof="0">
                  <a:ln>
                    <a:noFill/>
                  </a:ln>
                  <a:solidFill>
                    <a:srgbClr val="000000">
                      <a:hueOff val="0"/>
                      <a:satOff val="0"/>
                      <a:lumOff val="0"/>
                      <a:alphaOff val="0"/>
                    </a:srgbClr>
                  </a:solidFill>
                  <a:effectLst/>
                  <a:uLnTx/>
                  <a:uFillTx/>
                  <a:latin typeface="Arial"/>
                  <a:ea typeface="宋体"/>
                  <a:cs typeface="+mn-cs"/>
                </a:endParaRPr>
              </a:p>
            </p:txBody>
          </p:sp>
        </p:grpSp>
        <p:grpSp>
          <p:nvGrpSpPr>
            <p:cNvPr id="129" name="组合 41"/>
            <p:cNvGrpSpPr>
              <a:grpSpLocks/>
            </p:cNvGrpSpPr>
            <p:nvPr/>
          </p:nvGrpSpPr>
          <p:grpSpPr bwMode="auto">
            <a:xfrm>
              <a:off x="3816586" y="3011265"/>
              <a:ext cx="835471" cy="835471"/>
              <a:chOff x="4389389" y="1742675"/>
              <a:chExt cx="835471" cy="835471"/>
            </a:xfrm>
          </p:grpSpPr>
          <p:sp>
            <p:nvSpPr>
              <p:cNvPr id="130" name="椭圆 129"/>
              <p:cNvSpPr/>
              <p:nvPr/>
            </p:nvSpPr>
            <p:spPr>
              <a:xfrm>
                <a:off x="4389389" y="1744935"/>
                <a:ext cx="835471" cy="830952"/>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131" name="椭圆 6"/>
              <p:cNvSpPr/>
              <p:nvPr/>
            </p:nvSpPr>
            <p:spPr>
              <a:xfrm>
                <a:off x="4513162" y="1868803"/>
                <a:ext cx="587924" cy="583215"/>
              </a:xfrm>
              <a:prstGeom prst="rect">
                <a:avLst/>
              </a:prstGeom>
              <a:noFill/>
              <a:ln>
                <a:noFill/>
              </a:ln>
              <a:effectLst/>
            </p:spPr>
            <p:txBody>
              <a:bodyPr lIns="12065" tIns="12065" rIns="12065" bIns="12065" spcCol="1270" anchor="ctr"/>
              <a:lstStyle/>
              <a:p>
                <a:pPr marL="0" marR="0" lvl="0" indent="0" algn="ctr" defTabSz="844550" eaLnBrk="1" fontAlgn="auto" latinLnBrk="0" hangingPunct="1">
                  <a:lnSpc>
                    <a:spcPct val="90000"/>
                  </a:lnSpc>
                  <a:spcBef>
                    <a:spcPts val="0"/>
                  </a:spcBef>
                  <a:spcAft>
                    <a:spcPct val="3500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134" name="矩形 41"/>
          <p:cNvSpPr>
            <a:spLocks noChangeArrowheads="1"/>
          </p:cNvSpPr>
          <p:nvPr/>
        </p:nvSpPr>
        <p:spPr bwMode="auto">
          <a:xfrm>
            <a:off x="7781437" y="1109643"/>
            <a:ext cx="862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2019.2</a:t>
            </a:r>
            <a:endParaRPr kumimoji="0" lang="zh-CN" altLang="en-US" sz="1200" b="1" i="1" dirty="0">
              <a:solidFill>
                <a:srgbClr val="000000"/>
              </a:solidFill>
              <a:latin typeface="Times New Roman" charset="0"/>
              <a:ea typeface="微软雅黑" charset="-122"/>
              <a:cs typeface="Times New Roman" charset="0"/>
            </a:endParaRPr>
          </a:p>
        </p:txBody>
      </p:sp>
      <p:sp>
        <p:nvSpPr>
          <p:cNvPr id="135" name="椭圆 134"/>
          <p:cNvSpPr/>
          <p:nvPr/>
        </p:nvSpPr>
        <p:spPr>
          <a:xfrm>
            <a:off x="8406836" y="1100118"/>
            <a:ext cx="257175" cy="257175"/>
          </a:xfrm>
          <a:prstGeom prst="ellipse">
            <a:avLst/>
          </a:prstGeom>
          <a:solidFill>
            <a:srgbClr val="9999FF">
              <a:hueOff val="0"/>
              <a:satOff val="0"/>
              <a:lumOff val="0"/>
              <a:alphaOff val="0"/>
            </a:srgbClr>
          </a:solidFill>
          <a:ln w="38100" cap="flat" cmpd="sng" algn="ctr">
            <a:solidFill>
              <a:srgbClr val="FFFFFF">
                <a:hueOff val="0"/>
                <a:satOff val="0"/>
                <a:lumOff val="0"/>
                <a:alphaOff val="0"/>
              </a:srgbClr>
            </a:solidFill>
            <a:prstDash val="solid"/>
          </a:ln>
          <a:effectLst/>
        </p:spPr>
      </p:sp>
      <p:sp>
        <p:nvSpPr>
          <p:cNvPr id="136" name="矩形 41"/>
          <p:cNvSpPr>
            <a:spLocks noChangeArrowheads="1"/>
          </p:cNvSpPr>
          <p:nvPr/>
        </p:nvSpPr>
        <p:spPr bwMode="auto">
          <a:xfrm>
            <a:off x="8632261" y="1117580"/>
            <a:ext cx="706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0" lang="en-US" altLang="zh-CN" sz="1200" b="1" i="1" dirty="0">
                <a:solidFill>
                  <a:srgbClr val="000000"/>
                </a:solidFill>
                <a:latin typeface="Times New Roman" charset="0"/>
                <a:ea typeface="微软雅黑" charset="-122"/>
                <a:cs typeface="Times New Roman" charset="0"/>
              </a:rPr>
              <a:t>2019.4</a:t>
            </a:r>
            <a:endParaRPr kumimoji="0" lang="zh-CN" altLang="en-US" sz="1200" b="1" i="1" dirty="0">
              <a:solidFill>
                <a:srgbClr val="000000"/>
              </a:solidFill>
              <a:latin typeface="Times New Roman" charset="0"/>
              <a:ea typeface="微软雅黑" charset="-122"/>
              <a:cs typeface="Times New Roman" charset="0"/>
            </a:endParaRPr>
          </a:p>
        </p:txBody>
      </p:sp>
      <p:sp>
        <p:nvSpPr>
          <p:cNvPr id="2" name="矩形 1"/>
          <p:cNvSpPr/>
          <p:nvPr/>
        </p:nvSpPr>
        <p:spPr bwMode="auto">
          <a:xfrm>
            <a:off x="446567" y="6464595"/>
            <a:ext cx="1110205" cy="467833"/>
          </a:xfrm>
          <a:prstGeom prst="rect">
            <a:avLst/>
          </a:prstGeom>
          <a:no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2400" b="1" i="0" u="none" strike="noStrike" cap="none" normalizeH="0" baseline="0">
              <a:ln>
                <a:noFill/>
              </a:ln>
              <a:solidFill>
                <a:srgbClr val="FFFF66"/>
              </a:solidFill>
              <a:effectLst/>
              <a:latin typeface="Garamond" panose="02020404030301010803" pitchFamily="18" charset="0"/>
              <a:ea typeface="宋体" panose="02010600030101010101" pitchFamily="2" charset="-122"/>
            </a:endParaRPr>
          </a:p>
        </p:txBody>
      </p:sp>
      <p:sp>
        <p:nvSpPr>
          <p:cNvPr id="67" name="Rectangle 2"/>
          <p:cNvSpPr txBox="1">
            <a:spLocks noChangeArrowheads="1"/>
          </p:cNvSpPr>
          <p:nvPr/>
        </p:nvSpPr>
        <p:spPr>
          <a:xfrm>
            <a:off x="553452" y="-17646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j-cs"/>
              </a:rPr>
              <a:t>四、工作基础与研究计划</a:t>
            </a:r>
          </a:p>
        </p:txBody>
      </p:sp>
    </p:spTree>
    <p:extLst>
      <p:ext uri="{BB962C8B-B14F-4D97-AF65-F5344CB8AC3E}">
        <p14:creationId xmlns:p14="http://schemas.microsoft.com/office/powerpoint/2010/main" val="1459408065"/>
      </p:ext>
    </p:extLst>
  </p:cSld>
  <p:clrMapOvr>
    <a:masterClrMapping/>
  </p:clrMapOvr>
  <mc:AlternateContent xmlns:mc="http://schemas.openxmlformats.org/markup-compatibility/2006" xmlns:p14="http://schemas.microsoft.com/office/powerpoint/2010/main">
    <mc:Choice Requires="p14">
      <p:transition p14:dur="200" advClick="0" advTm="61013">
        <p:fade/>
      </p:transition>
    </mc:Choice>
    <mc:Fallback xmlns="">
      <p:transition advClick="0" advTm="61013">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D:\KJ工作\Q 清华大学\电机系\设计\结束页 2.jpg"/>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73729"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sp>
        <p:nvSpPr>
          <p:cNvPr id="73730"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kumimoji="0" lang="zh-CN" altLang="en-US">
              <a:latin typeface="Times New Roman" pitchFamily="18" charset="0"/>
              <a:ea typeface="宋体" pitchFamily="2" charset="-122"/>
            </a:endParaRPr>
          </a:p>
        </p:txBody>
      </p:sp>
      <p:grpSp>
        <p:nvGrpSpPr>
          <p:cNvPr id="2" name="组合 10"/>
          <p:cNvGrpSpPr/>
          <p:nvPr/>
        </p:nvGrpSpPr>
        <p:grpSpPr>
          <a:xfrm>
            <a:off x="276833" y="2505386"/>
            <a:ext cx="8304212" cy="3725109"/>
            <a:chOff x="196623" y="2649764"/>
            <a:chExt cx="8304212" cy="3725109"/>
          </a:xfrm>
        </p:grpSpPr>
        <p:sp>
          <p:nvSpPr>
            <p:cNvPr id="73731" name="矩形 5"/>
            <p:cNvSpPr>
              <a:spLocks noChangeArrowheads="1"/>
            </p:cNvSpPr>
            <p:nvPr/>
          </p:nvSpPr>
          <p:spPr bwMode="auto">
            <a:xfrm>
              <a:off x="196623" y="3235552"/>
              <a:ext cx="8304212" cy="3139321"/>
            </a:xfrm>
            <a:prstGeom prst="rect">
              <a:avLst/>
            </a:prstGeom>
            <a:noFill/>
            <a:ln w="9525">
              <a:noFill/>
              <a:miter lim="800000"/>
              <a:headEnd/>
              <a:tailEnd/>
            </a:ln>
          </p:spPr>
          <p:txBody>
            <a:bodyPr wrap="square">
              <a:spAutoFit/>
            </a:bodyPr>
            <a:lstStyle/>
            <a:p>
              <a:pPr lvl="1" algn="just">
                <a:lnSpc>
                  <a:spcPct val="150000"/>
                </a:lnSpc>
              </a:pPr>
              <a:r>
                <a:rPr kumimoji="0" lang="zh-CN" altLang="en-US" sz="2200" dirty="0">
                  <a:solidFill>
                    <a:schemeClr val="bg2">
                      <a:lumMod val="95000"/>
                      <a:lumOff val="5000"/>
                    </a:schemeClr>
                  </a:solidFill>
                  <a:latin typeface="微软雅黑" pitchFamily="34" charset="-122"/>
                  <a:ea typeface="微软雅黑" pitchFamily="34" charset="-122"/>
                </a:rPr>
                <a:t>      以高效消纳可再生能源为目的，从综合能源系统对</a:t>
              </a:r>
              <a:r>
                <a:rPr kumimoji="0" lang="en-US" altLang="zh-CN" sz="2200" dirty="0">
                  <a:solidFill>
                    <a:schemeClr val="bg2">
                      <a:lumMod val="95000"/>
                      <a:lumOff val="5000"/>
                    </a:schemeClr>
                  </a:solidFill>
                  <a:latin typeface="微软雅黑" pitchFamily="34" charset="-122"/>
                  <a:ea typeface="微软雅黑" pitchFamily="34" charset="-122"/>
                </a:rPr>
                <a:t>AA-CAES</a:t>
              </a:r>
              <a:r>
                <a:rPr kumimoji="0" lang="zh-CN" altLang="en-US" sz="2200" dirty="0">
                  <a:solidFill>
                    <a:schemeClr val="bg2">
                      <a:lumMod val="95000"/>
                      <a:lumOff val="5000"/>
                    </a:schemeClr>
                  </a:solidFill>
                  <a:latin typeface="微软雅黑" pitchFamily="34" charset="-122"/>
                  <a:ea typeface="微软雅黑" pitchFamily="34" charset="-122"/>
                </a:rPr>
                <a:t>宽工况运行及多能联供要求出发，研究</a:t>
              </a:r>
              <a:r>
                <a:rPr kumimoji="0" lang="en-US" altLang="zh-CN" sz="2200" dirty="0">
                  <a:solidFill>
                    <a:schemeClr val="bg2">
                      <a:lumMod val="95000"/>
                      <a:lumOff val="5000"/>
                    </a:schemeClr>
                  </a:solidFill>
                  <a:latin typeface="微软雅黑" pitchFamily="34" charset="-122"/>
                  <a:ea typeface="微软雅黑" pitchFamily="34" charset="-122"/>
                </a:rPr>
                <a:t>AA-CAES</a:t>
              </a:r>
              <a:r>
                <a:rPr kumimoji="0" lang="zh-CN" altLang="en-US" sz="2200" dirty="0">
                  <a:solidFill>
                    <a:schemeClr val="bg2">
                      <a:lumMod val="95000"/>
                      <a:lumOff val="5000"/>
                    </a:schemeClr>
                  </a:solidFill>
                  <a:latin typeface="微软雅黑" pitchFamily="34" charset="-122"/>
                  <a:ea typeface="微软雅黑" pitchFamily="34" charset="-122"/>
                </a:rPr>
                <a:t>全动态模型、参数最优配置问题，确保其最佳效率运行。计及</a:t>
              </a:r>
              <a:r>
                <a:rPr kumimoji="0" lang="en-US" altLang="zh-CN" sz="2200" dirty="0">
                  <a:solidFill>
                    <a:schemeClr val="bg2">
                      <a:lumMod val="95000"/>
                      <a:lumOff val="5000"/>
                    </a:schemeClr>
                  </a:solidFill>
                  <a:latin typeface="微软雅黑" pitchFamily="34" charset="-122"/>
                  <a:ea typeface="微软雅黑" pitchFamily="34" charset="-122"/>
                </a:rPr>
                <a:t>AA-CAES </a:t>
              </a:r>
              <a:r>
                <a:rPr kumimoji="0" lang="zh-CN" altLang="en-US" sz="2200" dirty="0">
                  <a:solidFill>
                    <a:schemeClr val="bg2">
                      <a:lumMod val="95000"/>
                      <a:lumOff val="5000"/>
                    </a:schemeClr>
                  </a:solidFill>
                  <a:latin typeface="微软雅黑" pitchFamily="34" charset="-122"/>
                  <a:ea typeface="微软雅黑" pitchFamily="34" charset="-122"/>
                </a:rPr>
                <a:t>辅助服务特性及多能联供特性，研究其在不同能量市场的运行规划及市场运营等典型问题，为</a:t>
              </a:r>
              <a:r>
                <a:rPr kumimoji="0" lang="en-US" altLang="zh-CN" sz="2200" dirty="0">
                  <a:solidFill>
                    <a:schemeClr val="bg2">
                      <a:lumMod val="95000"/>
                      <a:lumOff val="5000"/>
                    </a:schemeClr>
                  </a:solidFill>
                  <a:latin typeface="微软雅黑" pitchFamily="34" charset="-122"/>
                  <a:ea typeface="微软雅黑" pitchFamily="34" charset="-122"/>
                </a:rPr>
                <a:t>AA-CAES </a:t>
              </a:r>
              <a:r>
                <a:rPr kumimoji="0" lang="zh-CN" altLang="en-US" sz="2200" dirty="0">
                  <a:solidFill>
                    <a:schemeClr val="bg2">
                      <a:lumMod val="95000"/>
                      <a:lumOff val="5000"/>
                    </a:schemeClr>
                  </a:solidFill>
                  <a:latin typeface="微软雅黑" pitchFamily="34" charset="-122"/>
                  <a:ea typeface="微软雅黑" pitchFamily="34" charset="-122"/>
                </a:rPr>
                <a:t>推广应用奠定必要的理论与方法基础。</a:t>
              </a:r>
            </a:p>
          </p:txBody>
        </p:sp>
        <p:sp>
          <p:nvSpPr>
            <p:cNvPr id="17" name="矩形 16"/>
            <p:cNvSpPr/>
            <p:nvPr/>
          </p:nvSpPr>
          <p:spPr>
            <a:xfrm>
              <a:off x="3252560" y="2649764"/>
              <a:ext cx="2192338" cy="585788"/>
            </a:xfrm>
            <a:prstGeom prst="rect">
              <a:avLst/>
            </a:prstGeom>
            <a:noFill/>
            <a:ln w="9525">
              <a:noFill/>
              <a:miter lim="800000"/>
            </a:ln>
            <a:effectLst>
              <a:reflection blurRad="6350" stA="52000" endA="300" endPos="35000" dir="5400000" sy="-100000" algn="bl" rotWithShape="0"/>
            </a:effectLst>
          </p:spPr>
          <p:txBody>
            <a:bodyPr lIns="92075" tIns="46038" rIns="92075" bIns="46038" anchor="ctr"/>
            <a:lstStyle/>
            <a:p>
              <a:pPr algn="ctr" fontAlgn="auto">
                <a:spcBef>
                  <a:spcPts val="0"/>
                </a:spcBef>
                <a:spcAft>
                  <a:spcPts val="0"/>
                </a:spcAft>
                <a:defRPr/>
              </a:pPr>
              <a:r>
                <a:rPr lang="zh-CN" altLang="en-US" sz="3200" b="1" dirty="0">
                  <a:solidFill>
                    <a:srgbClr val="0070C0"/>
                  </a:solidFill>
                  <a:latin typeface="微软雅黑" panose="020B0503020204020204" pitchFamily="34" charset="-122"/>
                  <a:ea typeface="微软雅黑" panose="020B0503020204020204" pitchFamily="34" charset="-122"/>
                  <a:cs typeface="+mj-cs"/>
                </a:rPr>
                <a:t>谢   谢</a:t>
              </a:r>
            </a:p>
          </p:txBody>
        </p:sp>
      </p:grpSp>
    </p:spTree>
  </p:cSld>
  <p:clrMapOvr>
    <a:masterClrMapping/>
  </p:clrMapOvr>
  <mc:AlternateContent xmlns:mc="http://schemas.openxmlformats.org/markup-compatibility/2006" xmlns:p14="http://schemas.microsoft.com/office/powerpoint/2010/main">
    <mc:Choice Requires="p14">
      <p:transition p14:dur="200" advClick="0" advTm="58139">
        <p:fade/>
      </p:transition>
    </mc:Choice>
    <mc:Fallback xmlns="">
      <p:transition advClick="0" advTm="5813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矩形 539"/>
          <p:cNvSpPr/>
          <p:nvPr/>
        </p:nvSpPr>
        <p:spPr>
          <a:xfrm>
            <a:off x="611033" y="1343161"/>
            <a:ext cx="4660214" cy="1754326"/>
          </a:xfrm>
          <a:prstGeom prst="rect">
            <a:avLst/>
          </a:prstGeom>
        </p:spPr>
        <p:txBody>
          <a:bodyPr wrap="square">
            <a:spAutoFit/>
          </a:bodyPr>
          <a:lstStyle/>
          <a:p>
            <a:pPr marL="285750" lvl="1"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北美、欧洲等主要储能市场蓬勃发展</a:t>
            </a:r>
            <a:endParaRPr lang="en-US" altLang="zh-CN" b="1" dirty="0">
              <a:latin typeface="微软雅黑" panose="020B0503020204020204" pitchFamily="34" charset="-122"/>
              <a:ea typeface="微软雅黑" panose="020B0503020204020204" pitchFamily="34" charset="-122"/>
            </a:endParaRPr>
          </a:p>
          <a:p>
            <a:pPr marL="285750" lvl="1"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英、澳、印市场日益活跃</a:t>
            </a:r>
            <a:endParaRPr lang="en-US" altLang="zh-CN" b="1" dirty="0">
              <a:latin typeface="微软雅黑" panose="020B0503020204020204" pitchFamily="34" charset="-122"/>
              <a:ea typeface="微软雅黑" panose="020B0503020204020204" pitchFamily="34" charset="-122"/>
            </a:endParaRPr>
          </a:p>
          <a:p>
            <a:pPr marL="285750" lvl="1"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中国进入</a:t>
            </a:r>
            <a:r>
              <a:rPr lang="zh-CN" altLang="en-US" b="1" dirty="0">
                <a:solidFill>
                  <a:srgbClr val="FF0000"/>
                </a:solidFill>
                <a:latin typeface="微软雅黑" panose="020B0503020204020204" pitchFamily="34" charset="-122"/>
                <a:ea typeface="微软雅黑" panose="020B0503020204020204" pitchFamily="34" charset="-122"/>
              </a:rPr>
              <a:t>商业化初期</a:t>
            </a:r>
            <a:r>
              <a:rPr lang="zh-CN" altLang="en-US" b="1" dirty="0">
                <a:latin typeface="微软雅黑" panose="020B0503020204020204" pitchFamily="34" charset="-122"/>
                <a:ea typeface="微软雅黑" panose="020B0503020204020204" pitchFamily="34" charset="-122"/>
              </a:rPr>
              <a:t>，支撑政策不断出台</a:t>
            </a:r>
            <a:endParaRPr lang="en-US" altLang="zh-CN" b="1" dirty="0">
              <a:latin typeface="微软雅黑" panose="020B0503020204020204" pitchFamily="34" charset="-122"/>
              <a:ea typeface="微软雅黑" panose="020B0503020204020204" pitchFamily="34" charset="-122"/>
            </a:endParaRPr>
          </a:p>
          <a:p>
            <a:pPr marL="285750" lvl="1"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储能技术百家争鸣，储电、储热等</a:t>
            </a:r>
            <a:endParaRPr lang="en-US" altLang="zh-CN" b="1" dirty="0">
              <a:latin typeface="微软雅黑" panose="020B0503020204020204" pitchFamily="34" charset="-122"/>
              <a:ea typeface="微软雅黑" panose="020B0503020204020204" pitchFamily="34" charset="-122"/>
            </a:endParaRPr>
          </a:p>
        </p:txBody>
      </p:sp>
      <p:sp>
        <p:nvSpPr>
          <p:cNvPr id="559" name="文本框 558"/>
          <p:cNvSpPr txBox="1"/>
          <p:nvPr/>
        </p:nvSpPr>
        <p:spPr>
          <a:xfrm>
            <a:off x="317217" y="3136900"/>
            <a:ext cx="5107360" cy="338554"/>
          </a:xfrm>
          <a:prstGeom prst="rect">
            <a:avLst/>
          </a:prstGeom>
          <a:noFill/>
        </p:spPr>
        <p:txBody>
          <a:bodyPr wrap="square" rtlCol="0">
            <a:spAutoFit/>
          </a:bodyPr>
          <a:lstStyle/>
          <a:p>
            <a:pPr algn="ctr"/>
            <a:r>
              <a:rPr lang="en-US" altLang="zh-CN" sz="1600" dirty="0">
                <a:ea typeface="黑体" panose="02010609060101010101" pitchFamily="49" charset="-122"/>
              </a:rPr>
              <a:t>2020</a:t>
            </a:r>
            <a:r>
              <a:rPr lang="zh-CN" altLang="en-US" sz="1600" dirty="0">
                <a:ea typeface="黑体" panose="02010609060101010101" pitchFamily="49" charset="-122"/>
              </a:rPr>
              <a:t>年我国储能装机规模预测</a:t>
            </a:r>
          </a:p>
        </p:txBody>
      </p:sp>
      <p:graphicFrame>
        <p:nvGraphicFramePr>
          <p:cNvPr id="2" name="表格 1"/>
          <p:cNvGraphicFramePr>
            <a:graphicFrameLocks noGrp="1"/>
          </p:cNvGraphicFramePr>
          <p:nvPr>
            <p:extLst>
              <p:ext uri="{D42A27DB-BD31-4B8C-83A1-F6EECF244321}">
                <p14:modId xmlns:p14="http://schemas.microsoft.com/office/powerpoint/2010/main" val="1046237094"/>
              </p:ext>
            </p:extLst>
          </p:nvPr>
        </p:nvGraphicFramePr>
        <p:xfrm>
          <a:off x="526838" y="3524855"/>
          <a:ext cx="4725645" cy="2614205"/>
        </p:xfrm>
        <a:graphic>
          <a:graphicData uri="http://schemas.openxmlformats.org/drawingml/2006/table">
            <a:tbl>
              <a:tblPr firstRow="1" bandRow="1">
                <a:tableStyleId>{5C22544A-7EE6-4342-B048-85BDC9FD1C3A}</a:tableStyleId>
              </a:tblPr>
              <a:tblGrid>
                <a:gridCol w="1616686">
                  <a:extLst>
                    <a:ext uri="{9D8B030D-6E8A-4147-A177-3AD203B41FA5}">
                      <a16:colId xmlns:a16="http://schemas.microsoft.com/office/drawing/2014/main" val="126239490"/>
                    </a:ext>
                  </a:extLst>
                </a:gridCol>
                <a:gridCol w="1030518">
                  <a:extLst>
                    <a:ext uri="{9D8B030D-6E8A-4147-A177-3AD203B41FA5}">
                      <a16:colId xmlns:a16="http://schemas.microsoft.com/office/drawing/2014/main" val="1694563225"/>
                    </a:ext>
                  </a:extLst>
                </a:gridCol>
                <a:gridCol w="1021977">
                  <a:extLst>
                    <a:ext uri="{9D8B030D-6E8A-4147-A177-3AD203B41FA5}">
                      <a16:colId xmlns:a16="http://schemas.microsoft.com/office/drawing/2014/main" val="3068443049"/>
                    </a:ext>
                  </a:extLst>
                </a:gridCol>
                <a:gridCol w="1056464">
                  <a:extLst>
                    <a:ext uri="{9D8B030D-6E8A-4147-A177-3AD203B41FA5}">
                      <a16:colId xmlns:a16="http://schemas.microsoft.com/office/drawing/2014/main" val="321790951"/>
                    </a:ext>
                  </a:extLst>
                </a:gridCol>
              </a:tblGrid>
              <a:tr h="370840">
                <a:tc rowSpan="2">
                  <a:txBody>
                    <a:bodyPr/>
                    <a:lstStyle/>
                    <a:p>
                      <a:pPr algn="ctr"/>
                      <a:r>
                        <a:rPr lang="zh-CN" altLang="en-US" sz="1600" b="1" dirty="0">
                          <a:latin typeface="微软雅黑" panose="020B0503020204020204" pitchFamily="34" charset="-122"/>
                          <a:ea typeface="微软雅黑" panose="020B0503020204020204" pitchFamily="34" charset="-122"/>
                        </a:rPr>
                        <a:t>应用领域</a:t>
                      </a:r>
                    </a:p>
                  </a:txBody>
                  <a:tcPr anchor="ctr"/>
                </a:tc>
                <a:tc gridSpan="3">
                  <a:txBody>
                    <a:bodyPr/>
                    <a:lstStyle/>
                    <a:p>
                      <a:pPr algn="ctr"/>
                      <a:r>
                        <a:rPr lang="zh-CN" altLang="en-US" sz="1600" b="1" dirty="0">
                          <a:latin typeface="微软雅黑" panose="020B0503020204020204" pitchFamily="34" charset="-122"/>
                          <a:ea typeface="微软雅黑" panose="020B0503020204020204" pitchFamily="34" charset="-122"/>
                        </a:rPr>
                        <a:t>装机规模 </a:t>
                      </a:r>
                      <a:r>
                        <a:rPr lang="en-US" altLang="zh-CN" sz="1600" b="1" dirty="0">
                          <a:latin typeface="微软雅黑" panose="020B0503020204020204" pitchFamily="34" charset="-122"/>
                          <a:ea typeface="微软雅黑" panose="020B0503020204020204" pitchFamily="34" charset="-122"/>
                        </a:rPr>
                        <a:t>(GW)</a:t>
                      </a:r>
                      <a:endParaRPr lang="zh-CN" altLang="en-US" sz="1600" b="1" dirty="0">
                        <a:latin typeface="微软雅黑" panose="020B0503020204020204" pitchFamily="34" charset="-122"/>
                        <a:ea typeface="微软雅黑" panose="020B0503020204020204" pitchFamily="34" charset="-122"/>
                      </a:endParaRPr>
                    </a:p>
                  </a:txBody>
                  <a:tcPr/>
                </a:tc>
                <a:tc hMerge="1">
                  <a:txBody>
                    <a:bodyPr/>
                    <a:lstStyle/>
                    <a:p>
                      <a:endParaRPr lang="zh-CN" altLang="en-US" dirty="0"/>
                    </a:p>
                  </a:txBody>
                  <a:tcPr/>
                </a:tc>
                <a:tc hMerge="1">
                  <a:txBody>
                    <a:bodyPr/>
                    <a:lstStyle/>
                    <a:p>
                      <a:pPr algn="ctr"/>
                      <a:endParaRPr lang="zh-CN" altLang="en-US" sz="16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998341804"/>
                  </a:ext>
                </a:extLst>
              </a:tr>
              <a:tr h="389165">
                <a:tc vMerge="1">
                  <a:txBody>
                    <a:bodyPr/>
                    <a:lstStyle/>
                    <a:p>
                      <a:endParaRPr lang="zh-CN" altLang="en-US" dirty="0"/>
                    </a:p>
                  </a:txBody>
                  <a:tcPr/>
                </a:tc>
                <a:tc>
                  <a:txBody>
                    <a:bodyPr/>
                    <a:lstStyle/>
                    <a:p>
                      <a:pPr algn="ctr"/>
                      <a:r>
                        <a:rPr lang="zh-CN" altLang="en-US" sz="1600" b="0" dirty="0">
                          <a:latin typeface="微软雅黑" panose="020B0503020204020204" pitchFamily="34" charset="-122"/>
                          <a:ea typeface="微软雅黑" panose="020B0503020204020204" pitchFamily="34" charset="-122"/>
                        </a:rPr>
                        <a:t>常规</a:t>
                      </a:r>
                      <a:r>
                        <a:rPr lang="en-US" altLang="zh-CN" sz="1600" b="0" baseline="30000" dirty="0">
                          <a:latin typeface="微软雅黑" panose="020B0503020204020204" pitchFamily="34" charset="-122"/>
                          <a:ea typeface="微软雅黑" panose="020B0503020204020204" pitchFamily="34" charset="-122"/>
                        </a:rPr>
                        <a:t>[1]</a:t>
                      </a:r>
                      <a:endParaRPr lang="zh-CN" altLang="en-US" sz="1600" b="0" baseline="300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b="0" dirty="0">
                          <a:latin typeface="微软雅黑" panose="020B0503020204020204" pitchFamily="34" charset="-122"/>
                          <a:ea typeface="微软雅黑" panose="020B0503020204020204" pitchFamily="34" charset="-122"/>
                        </a:rPr>
                        <a:t>理想</a:t>
                      </a:r>
                      <a:r>
                        <a:rPr lang="en-US" altLang="zh-CN" sz="1600" b="0" baseline="30000" dirty="0">
                          <a:latin typeface="微软雅黑" panose="020B0503020204020204" pitchFamily="34" charset="-122"/>
                          <a:ea typeface="微软雅黑" panose="020B0503020204020204" pitchFamily="34" charset="-122"/>
                        </a:rPr>
                        <a:t>[1]</a:t>
                      </a:r>
                      <a:endParaRPr lang="zh-CN" altLang="en-US" sz="1600" b="0" baseline="30000"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b="0" dirty="0">
                          <a:latin typeface="微软雅黑" panose="020B0503020204020204" pitchFamily="34" charset="-122"/>
                          <a:ea typeface="微软雅黑" panose="020B0503020204020204" pitchFamily="34" charset="-122"/>
                        </a:rPr>
                        <a:t>常规</a:t>
                      </a:r>
                      <a:r>
                        <a:rPr lang="en-US" altLang="zh-CN" sz="1600" b="0" baseline="30000" dirty="0">
                          <a:latin typeface="微软雅黑" panose="020B0503020204020204" pitchFamily="34" charset="-122"/>
                          <a:ea typeface="微软雅黑" panose="020B0503020204020204" pitchFamily="34" charset="-122"/>
                        </a:rPr>
                        <a:t>[2]</a:t>
                      </a:r>
                      <a:endParaRPr lang="zh-CN" altLang="en-US" sz="1600" b="0" baseline="30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70492300"/>
                  </a:ext>
                </a:extLst>
              </a:tr>
              <a:tr h="370840">
                <a:tc>
                  <a:txBody>
                    <a:bodyPr/>
                    <a:lstStyle/>
                    <a:p>
                      <a:pPr algn="ctr"/>
                      <a:r>
                        <a:rPr lang="zh-CN" altLang="en-US" sz="1600" b="0" dirty="0">
                          <a:solidFill>
                            <a:srgbClr val="FF0000"/>
                          </a:solidFill>
                          <a:latin typeface="微软雅黑" panose="020B0503020204020204" pitchFamily="34" charset="-122"/>
                          <a:ea typeface="微软雅黑" panose="020B0503020204020204" pitchFamily="34" charset="-122"/>
                        </a:rPr>
                        <a:t>可再生能源并网</a:t>
                      </a:r>
                    </a:p>
                  </a:txBody>
                  <a:tcPr/>
                </a:tc>
                <a:tc>
                  <a:txBody>
                    <a:bodyPr/>
                    <a:lstStyle/>
                    <a:p>
                      <a:pPr algn="ctr"/>
                      <a:r>
                        <a:rPr lang="en-US" altLang="zh-CN" sz="1600" b="0" dirty="0">
                          <a:solidFill>
                            <a:srgbClr val="FF0000"/>
                          </a:solidFill>
                          <a:latin typeface="微软雅黑" panose="020B0503020204020204" pitchFamily="34" charset="-122"/>
                          <a:ea typeface="微软雅黑" panose="020B0503020204020204" pitchFamily="34" charset="-122"/>
                        </a:rPr>
                        <a:t>5.4</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solidFill>
                            <a:srgbClr val="FF0000"/>
                          </a:solidFill>
                          <a:latin typeface="微软雅黑" panose="020B0503020204020204" pitchFamily="34" charset="-122"/>
                          <a:ea typeface="微软雅黑" panose="020B0503020204020204" pitchFamily="34" charset="-122"/>
                        </a:rPr>
                        <a:t>9.0</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solidFill>
                            <a:srgbClr val="FF0000"/>
                          </a:solidFill>
                          <a:latin typeface="微软雅黑" panose="020B0503020204020204" pitchFamily="34" charset="-122"/>
                          <a:ea typeface="微软雅黑" panose="020B0503020204020204" pitchFamily="34" charset="-122"/>
                        </a:rPr>
                        <a:t>6.2</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445794176"/>
                  </a:ext>
                </a:extLst>
              </a:tr>
              <a:tr h="370840">
                <a:tc>
                  <a:txBody>
                    <a:bodyPr/>
                    <a:lstStyle/>
                    <a:p>
                      <a:pPr algn="ctr"/>
                      <a:r>
                        <a:rPr lang="zh-CN" altLang="en-US" sz="1600" b="0" dirty="0">
                          <a:solidFill>
                            <a:srgbClr val="FF0000"/>
                          </a:solidFill>
                          <a:latin typeface="微软雅黑" panose="020B0503020204020204" pitchFamily="34" charset="-122"/>
                          <a:ea typeface="微软雅黑" panose="020B0503020204020204" pitchFamily="34" charset="-122"/>
                        </a:rPr>
                        <a:t>调频等辅助服务</a:t>
                      </a:r>
                    </a:p>
                  </a:txBody>
                  <a:tcPr/>
                </a:tc>
                <a:tc>
                  <a:txBody>
                    <a:bodyPr/>
                    <a:lstStyle/>
                    <a:p>
                      <a:pPr algn="ctr"/>
                      <a:r>
                        <a:rPr lang="en-US" altLang="zh-CN" sz="1600" b="0" dirty="0">
                          <a:latin typeface="微软雅黑" panose="020B0503020204020204" pitchFamily="34" charset="-122"/>
                          <a:ea typeface="微软雅黑" panose="020B0503020204020204" pitchFamily="34" charset="-122"/>
                        </a:rPr>
                        <a:t>0.1</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latin typeface="微软雅黑" panose="020B0503020204020204" pitchFamily="34" charset="-122"/>
                          <a:ea typeface="微软雅黑" panose="020B0503020204020204" pitchFamily="34" charset="-122"/>
                        </a:rPr>
                        <a:t>0.5</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solidFill>
                            <a:srgbClr val="FF0000"/>
                          </a:solidFill>
                          <a:latin typeface="微软雅黑" panose="020B0503020204020204" pitchFamily="34" charset="-122"/>
                          <a:ea typeface="微软雅黑" panose="020B0503020204020204" pitchFamily="34" charset="-122"/>
                        </a:rPr>
                        <a:t>25</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7399893"/>
                  </a:ext>
                </a:extLst>
              </a:tr>
              <a:tr h="370840">
                <a:tc>
                  <a:txBody>
                    <a:bodyPr/>
                    <a:lstStyle/>
                    <a:p>
                      <a:pPr algn="ctr"/>
                      <a:r>
                        <a:rPr lang="zh-CN" altLang="en-US" sz="1600" b="0" dirty="0">
                          <a:solidFill>
                            <a:srgbClr val="FF0000"/>
                          </a:solidFill>
                          <a:latin typeface="微软雅黑" panose="020B0503020204020204" pitchFamily="34" charset="-122"/>
                          <a:ea typeface="微软雅黑" panose="020B0503020204020204" pitchFamily="34" charset="-122"/>
                        </a:rPr>
                        <a:t>延缓输配扩容</a:t>
                      </a:r>
                    </a:p>
                  </a:txBody>
                  <a:tcPr/>
                </a:tc>
                <a:tc>
                  <a:txBody>
                    <a:bodyPr/>
                    <a:lstStyle/>
                    <a:p>
                      <a:pPr algn="ctr"/>
                      <a:r>
                        <a:rPr lang="en-US" altLang="zh-CN" sz="1600" b="0" dirty="0">
                          <a:latin typeface="微软雅黑" panose="020B0503020204020204" pitchFamily="34" charset="-122"/>
                          <a:ea typeface="微软雅黑" panose="020B0503020204020204" pitchFamily="34" charset="-122"/>
                        </a:rPr>
                        <a:t>1.0</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latin typeface="微软雅黑" panose="020B0503020204020204" pitchFamily="34" charset="-122"/>
                          <a:ea typeface="微软雅黑" panose="020B0503020204020204" pitchFamily="34" charset="-122"/>
                        </a:rPr>
                        <a:t>1.2</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latin typeface="微软雅黑" panose="020B0503020204020204" pitchFamily="34" charset="-122"/>
                          <a:ea typeface="微软雅黑" panose="020B0503020204020204" pitchFamily="34" charset="-122"/>
                        </a:rPr>
                        <a:t>——</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54721361"/>
                  </a:ext>
                </a:extLst>
              </a:tr>
              <a:tr h="370840">
                <a:tc>
                  <a:txBody>
                    <a:bodyPr/>
                    <a:lstStyle/>
                    <a:p>
                      <a:pPr algn="ctr"/>
                      <a:r>
                        <a:rPr lang="zh-CN" altLang="en-US" sz="1600" b="0" dirty="0">
                          <a:solidFill>
                            <a:srgbClr val="FF0000"/>
                          </a:solidFill>
                          <a:latin typeface="微软雅黑" panose="020B0503020204020204" pitchFamily="34" charset="-122"/>
                          <a:ea typeface="微软雅黑" panose="020B0503020204020204" pitchFamily="34" charset="-122"/>
                        </a:rPr>
                        <a:t>分布式发电</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rgbClr val="FF0000"/>
                          </a:solidFill>
                          <a:latin typeface="微软雅黑" panose="020B0503020204020204" pitchFamily="34" charset="-122"/>
                          <a:ea typeface="微软雅黑" panose="020B0503020204020204" pitchFamily="34" charset="-122"/>
                        </a:rPr>
                        <a:t>8.0</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rgbClr val="FF0000"/>
                          </a:solidFill>
                          <a:latin typeface="微软雅黑" panose="020B0503020204020204" pitchFamily="34" charset="-122"/>
                          <a:ea typeface="微软雅黑" panose="020B0503020204020204" pitchFamily="34" charset="-122"/>
                        </a:rPr>
                        <a:t>13.5</a:t>
                      </a:r>
                      <a:endParaRPr lang="zh-CN" altLang="en-US" sz="1600" b="0" dirty="0">
                        <a:solidFill>
                          <a:srgbClr val="FF0000"/>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微软雅黑" panose="020B0503020204020204" pitchFamily="34" charset="-122"/>
                          <a:ea typeface="微软雅黑" panose="020B0503020204020204" pitchFamily="34" charset="-122"/>
                        </a:rPr>
                        <a:t>0.364</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725193873"/>
                  </a:ext>
                </a:extLst>
              </a:tr>
              <a:tr h="370840">
                <a:tc>
                  <a:txBody>
                    <a:bodyPr/>
                    <a:lstStyle/>
                    <a:p>
                      <a:pPr algn="ctr"/>
                      <a:r>
                        <a:rPr lang="zh-CN" altLang="en-US" sz="1600" b="0" dirty="0">
                          <a:latin typeface="微软雅黑" panose="020B0503020204020204" pitchFamily="34" charset="-122"/>
                          <a:ea typeface="微软雅黑" panose="020B0503020204020204" pitchFamily="34" charset="-122"/>
                        </a:rPr>
                        <a:t>合计</a:t>
                      </a:r>
                    </a:p>
                  </a:txBody>
                  <a:tcPr/>
                </a:tc>
                <a:tc>
                  <a:txBody>
                    <a:bodyPr/>
                    <a:lstStyle/>
                    <a:p>
                      <a:pPr algn="ctr"/>
                      <a:r>
                        <a:rPr lang="en-US" altLang="zh-CN" sz="1600" b="0" dirty="0">
                          <a:latin typeface="微软雅黑" panose="020B0503020204020204" pitchFamily="34" charset="-122"/>
                          <a:ea typeface="微软雅黑" panose="020B0503020204020204" pitchFamily="34" charset="-122"/>
                        </a:rPr>
                        <a:t>14.5</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latin typeface="微软雅黑" panose="020B0503020204020204" pitchFamily="34" charset="-122"/>
                          <a:ea typeface="微软雅黑" panose="020B0503020204020204" pitchFamily="34" charset="-122"/>
                        </a:rPr>
                        <a:t>24.2</a:t>
                      </a:r>
                      <a:endParaRPr lang="zh-CN" altLang="en-US" sz="1600" b="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b="0" dirty="0">
                          <a:latin typeface="微软雅黑" panose="020B0503020204020204" pitchFamily="34" charset="-122"/>
                          <a:ea typeface="微软雅黑" panose="020B0503020204020204" pitchFamily="34" charset="-122"/>
                        </a:rPr>
                        <a:t>31.56</a:t>
                      </a:r>
                      <a:endParaRPr lang="zh-CN" altLang="en-US" sz="16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60123568"/>
                  </a:ext>
                </a:extLst>
              </a:tr>
            </a:tbl>
          </a:graphicData>
        </a:graphic>
      </p:graphicFrame>
      <p:grpSp>
        <p:nvGrpSpPr>
          <p:cNvPr id="5" name="组合 4"/>
          <p:cNvGrpSpPr/>
          <p:nvPr/>
        </p:nvGrpSpPr>
        <p:grpSpPr>
          <a:xfrm>
            <a:off x="5564484" y="1074174"/>
            <a:ext cx="3399946" cy="5173672"/>
            <a:chOff x="5633890" y="2502864"/>
            <a:chExt cx="3563513" cy="4976214"/>
          </a:xfrm>
        </p:grpSpPr>
        <p:sp>
          <p:nvSpPr>
            <p:cNvPr id="15" name="矩形 14"/>
            <p:cNvSpPr/>
            <p:nvPr/>
          </p:nvSpPr>
          <p:spPr bwMode="auto">
            <a:xfrm>
              <a:off x="5687292" y="2739559"/>
              <a:ext cx="3470800" cy="4739519"/>
            </a:xfrm>
            <a:prstGeom prst="rect">
              <a:avLst/>
            </a:prstGeom>
            <a:noFill/>
            <a:ln w="9525" cap="flat" cmpd="sng" algn="ctr">
              <a:solidFill>
                <a:schemeClr val="accent5">
                  <a:lumMod val="40000"/>
                  <a:lumOff val="60000"/>
                </a:schemeClr>
              </a:solidFill>
              <a:prstDash val="solid"/>
              <a:round/>
              <a:headEnd type="none" w="med" len="med"/>
              <a:tailEnd type="none" w="med" len="med"/>
            </a:ln>
          </p:spPr>
          <p:txBody>
            <a:bodyPr vert="horz" wrap="square" lIns="91440" tIns="45720" rIns="91440" bIns="45720" numCol="1" rtlCol="0" anchor="t" anchorCtr="0" compatLnSpc="1">
              <a:spAutoFit/>
            </a:bodyPr>
            <a:lstStyle/>
            <a:p>
              <a:pPr>
                <a:spcBef>
                  <a:spcPct val="50000"/>
                </a:spcBef>
              </a:pPr>
              <a:endParaRPr kumimoji="0" lang="zh-CN" altLang="en-US" sz="2400" b="1">
                <a:solidFill>
                  <a:srgbClr val="FFFF66"/>
                </a:solidFill>
                <a:latin typeface="Garamond" panose="02020404030301010803" pitchFamily="18" charset="0"/>
                <a:ea typeface="宋体" panose="02010600030101010101" pitchFamily="2" charset="-122"/>
              </a:endParaRPr>
            </a:p>
          </p:txBody>
        </p:sp>
        <p:sp>
          <p:nvSpPr>
            <p:cNvPr id="3" name="矩形 2"/>
            <p:cNvSpPr/>
            <p:nvPr/>
          </p:nvSpPr>
          <p:spPr>
            <a:xfrm>
              <a:off x="5633890" y="2949820"/>
              <a:ext cx="3563513" cy="4529258"/>
            </a:xfrm>
            <a:prstGeom prst="rect">
              <a:avLst/>
            </a:prstGeom>
          </p:spPr>
          <p:txBody>
            <a:bodyPr wrap="square">
              <a:spAutoFit/>
            </a:bodyPr>
            <a:lstStyle/>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中国制造</a:t>
              </a:r>
              <a:r>
                <a:rPr lang="en-US" altLang="zh-CN" sz="1600" dirty="0">
                  <a:solidFill>
                    <a:srgbClr val="000000"/>
                  </a:solidFill>
                  <a:latin typeface="微软雅黑" panose="020B0503020204020204" pitchFamily="34" charset="-122"/>
                  <a:ea typeface="微软雅黑" panose="020B0503020204020204" pitchFamily="34" charset="-122"/>
                </a:rPr>
                <a:t>2025</a:t>
              </a:r>
              <a:r>
                <a:rPr lang="zh-CN" altLang="en-US" sz="1600" dirty="0">
                  <a:solidFill>
                    <a:srgbClr val="000000"/>
                  </a:solidFill>
                  <a:latin typeface="微软雅黑" panose="020B0503020204020204" pitchFamily="34" charset="-122"/>
                  <a:ea typeface="微软雅黑" panose="020B0503020204020204" pitchFamily="34" charset="-122"/>
                </a:rPr>
                <a:t>能源装备实施方案</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b="1" dirty="0">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储能入选能源装备</a:t>
              </a:r>
              <a:endParaRPr lang="en-US" altLang="zh-CN" sz="1600" b="1" dirty="0">
                <a:solidFill>
                  <a:srgbClr val="000000"/>
                </a:solidFill>
                <a:latin typeface="微软雅黑" panose="020B0503020204020204" pitchFamily="34" charset="-122"/>
                <a:ea typeface="微软雅黑" panose="020B0503020204020204" pitchFamily="34" charset="-122"/>
              </a:endParaRP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关于推进电能替代的指导意见</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拉大峰谷价差</a:t>
              </a:r>
              <a:r>
                <a:rPr lang="en-US" altLang="zh-CN" sz="1600" b="1" dirty="0">
                  <a:solidFill>
                    <a:srgbClr val="000000"/>
                  </a:solidFill>
                  <a:latin typeface="微软雅黑" panose="020B0503020204020204" pitchFamily="34" charset="-122"/>
                  <a:ea typeface="微软雅黑" panose="020B0503020204020204" pitchFamily="34" charset="-122"/>
                </a:rPr>
                <a:t>(</a:t>
              </a:r>
              <a:r>
                <a:rPr lang="zh-CN" altLang="en-US" sz="1600" b="1" dirty="0">
                  <a:solidFill>
                    <a:srgbClr val="000000"/>
                  </a:solidFill>
                  <a:latin typeface="微软雅黑" panose="020B0503020204020204" pitchFamily="34" charset="-122"/>
                  <a:ea typeface="微软雅黑" panose="020B0503020204020204" pitchFamily="34" charset="-122"/>
                </a:rPr>
                <a:t>储能</a:t>
              </a:r>
              <a:r>
                <a:rPr lang="en-US" altLang="zh-CN" sz="1600" b="1" dirty="0">
                  <a:solidFill>
                    <a:srgbClr val="000000"/>
                  </a:solidFill>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关于促进电储能参与“三北”地区电力辅助服务补偿</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市场</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机制试点工作的通知</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en-US" altLang="zh-CN" sz="1600" b="1" dirty="0">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鼓励筹建储能设施</a:t>
              </a:r>
              <a:endParaRPr lang="en-US" altLang="zh-CN" sz="1600" b="1" dirty="0">
                <a:solidFill>
                  <a:srgbClr val="000000"/>
                </a:solidFill>
                <a:latin typeface="微软雅黑" panose="020B0503020204020204" pitchFamily="34" charset="-122"/>
                <a:ea typeface="微软雅黑" panose="020B0503020204020204" pitchFamily="34" charset="-122"/>
              </a:endParaRP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关于促进储能技术与产业发展的指导意见（征求意见稿）</a:t>
              </a:r>
              <a:r>
                <a:rPr lang="en-US" altLang="zh-CN" sz="1600" dirty="0">
                  <a:solidFill>
                    <a:srgbClr val="000000"/>
                  </a:solidFill>
                  <a:latin typeface="微软雅黑" panose="020B0503020204020204" pitchFamily="34" charset="-122"/>
                  <a:ea typeface="微软雅黑" panose="020B0503020204020204" pitchFamily="34" charset="-122"/>
                </a:rPr>
                <a:t>》</a:t>
              </a: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 —— </a:t>
              </a:r>
              <a:r>
                <a:rPr lang="zh-CN" altLang="en-US" sz="1600" b="1" dirty="0">
                  <a:solidFill>
                    <a:srgbClr val="000000"/>
                  </a:solidFill>
                  <a:latin typeface="微软雅黑" panose="020B0503020204020204" pitchFamily="34" charset="-122"/>
                  <a:ea typeface="微软雅黑" panose="020B0503020204020204" pitchFamily="34" charset="-122"/>
                </a:rPr>
                <a:t>储能</a:t>
              </a:r>
              <a:r>
                <a:rPr lang="en-US" altLang="zh-CN" sz="1600" b="1" dirty="0">
                  <a:solidFill>
                    <a:srgbClr val="000000"/>
                  </a:solidFill>
                  <a:latin typeface="微软雅黑" panose="020B0503020204020204" pitchFamily="34" charset="-122"/>
                  <a:ea typeface="微软雅黑" panose="020B0503020204020204" pitchFamily="34" charset="-122"/>
                </a:rPr>
                <a:t>10</a:t>
              </a:r>
              <a:r>
                <a:rPr lang="zh-CN" altLang="en-US" sz="1600" b="1" dirty="0">
                  <a:solidFill>
                    <a:srgbClr val="000000"/>
                  </a:solidFill>
                  <a:latin typeface="微软雅黑" panose="020B0503020204020204" pitchFamily="34" charset="-122"/>
                  <a:ea typeface="微软雅黑" panose="020B0503020204020204" pitchFamily="34" charset="-122"/>
                </a:rPr>
                <a:t>年发展时间表</a:t>
              </a:r>
              <a:endParaRPr lang="en-US" altLang="zh-CN" sz="1600" b="1" dirty="0">
                <a:solidFill>
                  <a:srgbClr val="000000"/>
                </a:solidFill>
                <a:latin typeface="微软雅黑" panose="020B0503020204020204" pitchFamily="34" charset="-122"/>
                <a:ea typeface="微软雅黑" panose="020B0503020204020204" pitchFamily="34" charset="-122"/>
              </a:endParaRP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关于进一步深化电力体制改革的若干意见</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中发</a:t>
              </a:r>
              <a:r>
                <a:rPr lang="en-US" altLang="zh-CN" sz="1600" dirty="0">
                  <a:solidFill>
                    <a:srgbClr val="000000"/>
                  </a:solidFill>
                  <a:latin typeface="微软雅黑" panose="020B0503020204020204" pitchFamily="34" charset="-122"/>
                  <a:ea typeface="微软雅黑" panose="020B0503020204020204" pitchFamily="34" charset="-122"/>
                </a:rPr>
                <a:t>〔2015〕9</a:t>
              </a:r>
              <a:r>
                <a:rPr lang="zh-CN" altLang="en-US" sz="1600" dirty="0">
                  <a:solidFill>
                    <a:srgbClr val="000000"/>
                  </a:solidFill>
                  <a:latin typeface="微软雅黑" panose="020B0503020204020204" pitchFamily="34" charset="-122"/>
                  <a:ea typeface="微软雅黑" panose="020B0503020204020204" pitchFamily="34" charset="-122"/>
                </a:rPr>
                <a:t>号</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文</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及</a:t>
              </a:r>
              <a:r>
                <a:rPr lang="en-US" altLang="zh-CN" sz="1600" dirty="0">
                  <a:solidFill>
                    <a:srgbClr val="000000"/>
                  </a:solidFill>
                  <a:latin typeface="微软雅黑" panose="020B0503020204020204" pitchFamily="34" charset="-122"/>
                  <a:ea typeface="微软雅黑" panose="020B0503020204020204" pitchFamily="34" charset="-122"/>
                </a:rPr>
                <a:t>6</a:t>
              </a:r>
              <a:r>
                <a:rPr lang="zh-CN" altLang="en-US" sz="1600" dirty="0">
                  <a:solidFill>
                    <a:srgbClr val="000000"/>
                  </a:solidFill>
                  <a:latin typeface="微软雅黑" panose="020B0503020204020204" pitchFamily="34" charset="-122"/>
                  <a:ea typeface="微软雅黑" panose="020B0503020204020204" pitchFamily="34" charset="-122"/>
                </a:rPr>
                <a:t>个配套文件</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25000"/>
                </a:lnSpc>
              </a:pP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健全辅助服务市场</a:t>
              </a:r>
              <a:r>
                <a:rPr lang="en-US" altLang="zh-CN" sz="1600" b="1" dirty="0">
                  <a:solidFill>
                    <a:srgbClr val="000000"/>
                  </a:solidFill>
                  <a:latin typeface="微软雅黑" panose="020B0503020204020204" pitchFamily="34" charset="-122"/>
                  <a:ea typeface="微软雅黑" panose="020B0503020204020204" pitchFamily="34" charset="-122"/>
                </a:rPr>
                <a:t> </a:t>
              </a:r>
            </a:p>
          </p:txBody>
        </p:sp>
        <p:sp>
          <p:nvSpPr>
            <p:cNvPr id="14" name="矩形 13"/>
            <p:cNvSpPr/>
            <p:nvPr/>
          </p:nvSpPr>
          <p:spPr bwMode="auto">
            <a:xfrm>
              <a:off x="5660812" y="2502864"/>
              <a:ext cx="3483188" cy="400110"/>
            </a:xfrm>
            <a:prstGeom prst="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algn="ctr">
                <a:spcBef>
                  <a:spcPct val="50000"/>
                </a:spcBef>
              </a:pPr>
              <a:r>
                <a:rPr lang="zh-CN" altLang="en-US" sz="2000" b="1" dirty="0">
                  <a:solidFill>
                    <a:schemeClr val="lt1"/>
                  </a:solidFill>
                  <a:latin typeface="微软雅黑" panose="020B0503020204020204" pitchFamily="34" charset="-122"/>
                  <a:ea typeface="微软雅黑" panose="020B0503020204020204" pitchFamily="34" charset="-122"/>
                </a:rPr>
                <a:t>陆续出台系列储能政策</a:t>
              </a:r>
            </a:p>
          </p:txBody>
        </p:sp>
      </p:grpSp>
      <p:sp>
        <p:nvSpPr>
          <p:cNvPr id="6" name="矩形 5"/>
          <p:cNvSpPr/>
          <p:nvPr/>
        </p:nvSpPr>
        <p:spPr>
          <a:xfrm>
            <a:off x="0" y="6427113"/>
            <a:ext cx="5990743" cy="430887"/>
          </a:xfrm>
          <a:prstGeom prst="rect">
            <a:avLst/>
          </a:prstGeom>
        </p:spPr>
        <p:txBody>
          <a:bodyPr wrap="none">
            <a:spAutoFit/>
          </a:bodyPr>
          <a:lstStyle/>
          <a:p>
            <a:r>
              <a:rPr lang="en-US" altLang="zh-CN" sz="1100" dirty="0"/>
              <a:t>[1] </a:t>
            </a:r>
            <a:r>
              <a:rPr lang="zh-CN" altLang="en-US" sz="1100" dirty="0"/>
              <a:t>中关村储能产业技术联盟，</a:t>
            </a:r>
            <a:r>
              <a:rPr lang="en-US" altLang="zh-CN" sz="1100" dirty="0"/>
              <a:t>《</a:t>
            </a:r>
            <a:r>
              <a:rPr lang="zh-CN" altLang="en-US" sz="1100" dirty="0"/>
              <a:t>储能产业研究白皮书（</a:t>
            </a:r>
            <a:r>
              <a:rPr lang="en-US" altLang="zh-CN" sz="1100" dirty="0"/>
              <a:t>2016</a:t>
            </a:r>
            <a:r>
              <a:rPr lang="zh-CN" altLang="en-US" sz="1100" dirty="0"/>
              <a:t>年）</a:t>
            </a:r>
            <a:r>
              <a:rPr lang="en-US" altLang="zh-CN" sz="1100" dirty="0"/>
              <a:t>》</a:t>
            </a:r>
          </a:p>
          <a:p>
            <a:r>
              <a:rPr lang="en-US" altLang="zh-CN" sz="1100" dirty="0"/>
              <a:t>[2] </a:t>
            </a:r>
            <a:r>
              <a:rPr lang="zh-CN" altLang="en-US" sz="1100" dirty="0"/>
              <a:t>中国化学与物理电源行业协会储能应用分会，</a:t>
            </a:r>
            <a:r>
              <a:rPr lang="en-US" altLang="zh-CN" sz="1100" dirty="0"/>
              <a:t>《</a:t>
            </a:r>
            <a:r>
              <a:rPr lang="zh-CN" altLang="en-US" sz="1100" dirty="0"/>
              <a:t>中国储能应用产业研究报告（</a:t>
            </a:r>
            <a:r>
              <a:rPr lang="en-US" altLang="zh-CN" sz="1100" dirty="0"/>
              <a:t> 2016 </a:t>
            </a:r>
            <a:r>
              <a:rPr lang="zh-CN" altLang="en-US" sz="1100" dirty="0"/>
              <a:t>年）</a:t>
            </a:r>
            <a:r>
              <a:rPr lang="en-US" altLang="zh-CN" sz="1100" dirty="0"/>
              <a:t>》</a:t>
            </a:r>
            <a:endParaRPr lang="zh-CN" altLang="en-US" sz="1100" dirty="0"/>
          </a:p>
        </p:txBody>
      </p:sp>
      <p:cxnSp>
        <p:nvCxnSpPr>
          <p:cNvPr id="13" name="直接连接符 12"/>
          <p:cNvCxnSpPr/>
          <p:nvPr/>
        </p:nvCxnSpPr>
        <p:spPr bwMode="auto">
          <a:xfrm>
            <a:off x="0" y="6418229"/>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20" name="矩形 1"/>
          <p:cNvSpPr>
            <a:spLocks noChangeArrowheads="1"/>
          </p:cNvSpPr>
          <p:nvPr/>
        </p:nvSpPr>
        <p:spPr bwMode="auto">
          <a:xfrm>
            <a:off x="422556" y="822759"/>
            <a:ext cx="822960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储能技术迎来发展元年</a:t>
            </a:r>
            <a:r>
              <a:rPr kumimoji="0" lang="en-US" altLang="zh-CN" sz="2400" b="1" dirty="0">
                <a:solidFill>
                  <a:srgbClr val="002060"/>
                </a:solidFill>
                <a:latin typeface="微软雅黑" pitchFamily="34" charset="-122"/>
                <a:ea typeface="微软雅黑" pitchFamily="34" charset="-122"/>
              </a:rPr>
              <a:t>——2016</a:t>
            </a:r>
          </a:p>
        </p:txBody>
      </p:sp>
    </p:spTree>
    <p:custDataLst>
      <p:tags r:id="rId1"/>
    </p:custDataLst>
    <p:extLst>
      <p:ext uri="{BB962C8B-B14F-4D97-AF65-F5344CB8AC3E}">
        <p14:creationId xmlns:p14="http://schemas.microsoft.com/office/powerpoint/2010/main" val="1206434169"/>
      </p:ext>
    </p:extLst>
  </p:cSld>
  <p:clrMapOvr>
    <a:masterClrMapping/>
  </p:clrMapOvr>
  <mc:AlternateContent xmlns:mc="http://schemas.openxmlformats.org/markup-compatibility/2006" xmlns:p14="http://schemas.microsoft.com/office/powerpoint/2010/main">
    <mc:Choice Requires="p14">
      <p:transition p14:dur="200" advClick="0" advTm="1876">
        <p:fade/>
      </p:transition>
    </mc:Choice>
    <mc:Fallback xmlns="">
      <p:transition advClick="0" advTm="18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99474" y="2375413"/>
            <a:ext cx="8138524" cy="32393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标注 6"/>
          <p:cNvSpPr/>
          <p:nvPr/>
        </p:nvSpPr>
        <p:spPr>
          <a:xfrm flipH="1">
            <a:off x="5012864" y="1040946"/>
            <a:ext cx="3936863" cy="574338"/>
          </a:xfrm>
          <a:prstGeom prst="wedgeRectCallout">
            <a:avLst>
              <a:gd name="adj1" fmla="val -4697"/>
              <a:gd name="adj2" fmla="val 376430"/>
            </a:avLst>
          </a:prstGeom>
          <a:solidFill>
            <a:srgbClr val="FE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50000"/>
              </a:spcBef>
              <a:defRPr/>
            </a:pP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2016</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年</a:t>
            </a:r>
            <a:r>
              <a:rPr lang="en-US" altLang="zh-CN" sz="1600" b="1" kern="0" dirty="0">
                <a:solidFill>
                  <a:prstClr val="white"/>
                </a:solidFill>
                <a:latin typeface="微软雅黑" pitchFamily="34" charset="-122"/>
                <a:ea typeface="微软雅黑" pitchFamily="34" charset="-122"/>
              </a:rPr>
              <a:t>CAES</a:t>
            </a:r>
            <a:r>
              <a:rPr lang="zh-CN" altLang="en-US" sz="1600" b="1" kern="0" dirty="0">
                <a:solidFill>
                  <a:prstClr val="white"/>
                </a:solidFill>
                <a:latin typeface="微软雅黑" pitchFamily="34" charset="-122"/>
                <a:ea typeface="微软雅黑" pitchFamily="34" charset="-122"/>
              </a:rPr>
              <a:t>技术列入中国制造</a:t>
            </a:r>
            <a:r>
              <a:rPr lang="en-US" altLang="zh-CN" sz="1600" b="1" kern="0" dirty="0">
                <a:solidFill>
                  <a:prstClr val="white"/>
                </a:solidFill>
                <a:latin typeface="微软雅黑" pitchFamily="34" charset="-122"/>
                <a:ea typeface="微软雅黑" pitchFamily="34" charset="-122"/>
              </a:rPr>
              <a:t>2025</a:t>
            </a:r>
            <a:r>
              <a:rPr lang="zh-CN" altLang="en-US" sz="1600" b="1" kern="0" dirty="0">
                <a:solidFill>
                  <a:prstClr val="white"/>
                </a:solidFill>
                <a:latin typeface="微软雅黑" pitchFamily="34" charset="-122"/>
                <a:ea typeface="微软雅黑" pitchFamily="34" charset="-122"/>
              </a:rPr>
              <a:t>重大能源装备计划</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 name="矩形 2"/>
          <p:cNvSpPr/>
          <p:nvPr/>
        </p:nvSpPr>
        <p:spPr>
          <a:xfrm>
            <a:off x="51134" y="6420844"/>
            <a:ext cx="8329073" cy="430887"/>
          </a:xfrm>
          <a:prstGeom prst="rect">
            <a:avLst/>
          </a:prstGeom>
        </p:spPr>
        <p:txBody>
          <a:bodyPr wrap="square">
            <a:spAutoFit/>
          </a:bodyPr>
          <a:lstStyle/>
          <a:p>
            <a:r>
              <a:rPr lang="en-US" altLang="zh-CN" sz="1100" dirty="0">
                <a:solidFill>
                  <a:srgbClr val="000000"/>
                </a:solidFill>
                <a:latin typeface="Times New Roman" panose="02020603050405020304" pitchFamily="18" charset="0"/>
                <a:cs typeface="Times New Roman" panose="02020603050405020304" pitchFamily="18" charset="0"/>
              </a:rPr>
              <a:t>[1]  </a:t>
            </a:r>
            <a:r>
              <a:rPr lang="en-US" altLang="zh-CN" sz="1100" dirty="0" err="1">
                <a:solidFill>
                  <a:srgbClr val="000000"/>
                </a:solidFill>
                <a:latin typeface="Times New Roman" panose="02020603050405020304" pitchFamily="18" charset="0"/>
                <a:cs typeface="Times New Roman" panose="02020603050405020304" pitchFamily="18" charset="0"/>
              </a:rPr>
              <a:t>Budt</a:t>
            </a:r>
            <a:r>
              <a:rPr lang="en-US" altLang="zh-CN" sz="1100" dirty="0">
                <a:solidFill>
                  <a:srgbClr val="000000"/>
                </a:solidFill>
                <a:latin typeface="Times New Roman" panose="02020603050405020304" pitchFamily="18" charset="0"/>
                <a:cs typeface="Times New Roman" panose="02020603050405020304" pitchFamily="18" charset="0"/>
              </a:rPr>
              <a:t> M, Wolf D, Span R, et al. A review on compressed air energy storage: Basic principles, past milestones and recent developments[J]. Applied Energy, 2016, 170:250-268.</a:t>
            </a:r>
            <a:endParaRPr lang="zh-CN" altLang="en-US" sz="1100" dirty="0">
              <a:latin typeface="Times New Roman" panose="02020603050405020304" pitchFamily="18" charset="0"/>
              <a:cs typeface="Times New Roman" panose="02020603050405020304" pitchFamily="18" charset="0"/>
            </a:endParaRPr>
          </a:p>
        </p:txBody>
      </p:sp>
      <p:sp>
        <p:nvSpPr>
          <p:cNvPr id="8" name="矩形标注 7"/>
          <p:cNvSpPr/>
          <p:nvPr/>
        </p:nvSpPr>
        <p:spPr>
          <a:xfrm flipH="1">
            <a:off x="386774" y="1673821"/>
            <a:ext cx="4445628" cy="574338"/>
          </a:xfrm>
          <a:prstGeom prst="wedgeRectCallout">
            <a:avLst>
              <a:gd name="adj1" fmla="val -101893"/>
              <a:gd name="adj2" fmla="val 28287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50000"/>
              </a:spcBef>
              <a:defRPr/>
            </a:pP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2015</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年</a:t>
            </a:r>
            <a:r>
              <a:rPr kumimoji="1" lang="zh-CN" altLang="en-US" sz="1600" b="1" i="0" u="none" strike="noStrike" kern="0" cap="none" spc="0" normalizeH="0" noProof="0" dirty="0">
                <a:ln>
                  <a:noFill/>
                </a:ln>
                <a:solidFill>
                  <a:prstClr val="white"/>
                </a:solidFill>
                <a:effectLst/>
                <a:uLnTx/>
                <a:uFillTx/>
                <a:latin typeface="微软雅黑" pitchFamily="34" charset="-122"/>
                <a:ea typeface="微软雅黑" pitchFamily="34" charset="-122"/>
                <a:cs typeface="+mn-cs"/>
              </a:rPr>
              <a:t> </a:t>
            </a:r>
            <a:r>
              <a:rPr lang="zh-CN" altLang="en-US" sz="1600" b="1" kern="0" dirty="0">
                <a:solidFill>
                  <a:prstClr val="white"/>
                </a:solidFill>
                <a:latin typeface="微软雅黑" pitchFamily="34" charset="-122"/>
                <a:ea typeface="微软雅黑" pitchFamily="34" charset="-122"/>
              </a:rPr>
              <a:t>先进绝热压缩空气储能系统</a:t>
            </a:r>
            <a:r>
              <a:rPr kumimoji="1" lang="en-US" altLang="zh-CN" sz="1600" b="1" i="0" u="none" strike="noStrike" kern="0" cap="none" spc="0" normalizeH="0" noProof="0" dirty="0">
                <a:ln>
                  <a:noFill/>
                </a:ln>
                <a:solidFill>
                  <a:prstClr val="white"/>
                </a:solidFill>
                <a:effectLst/>
                <a:uLnTx/>
                <a:uFillTx/>
                <a:latin typeface="微软雅黑" pitchFamily="34" charset="-122"/>
                <a:ea typeface="微软雅黑" pitchFamily="34" charset="-122"/>
                <a:cs typeface="+mn-cs"/>
              </a:rPr>
              <a:t>TICC-500</a:t>
            </a:r>
            <a:r>
              <a:rPr kumimoji="1" lang="zh-CN" altLang="en-US" sz="1600" b="1" i="0" u="none" strike="noStrike" kern="0" cap="none" spc="0" normalizeH="0" noProof="0" dirty="0">
                <a:ln>
                  <a:noFill/>
                </a:ln>
                <a:solidFill>
                  <a:prstClr val="white"/>
                </a:solidFill>
                <a:effectLst/>
                <a:uLnTx/>
                <a:uFillTx/>
                <a:latin typeface="微软雅黑" pitchFamily="34" charset="-122"/>
                <a:ea typeface="微软雅黑" pitchFamily="34" charset="-122"/>
                <a:cs typeface="+mn-cs"/>
              </a:rPr>
              <a:t>建成并完成发电试验</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矩形标注 8"/>
          <p:cNvSpPr/>
          <p:nvPr/>
        </p:nvSpPr>
        <p:spPr>
          <a:xfrm flipH="1">
            <a:off x="386774" y="5149739"/>
            <a:ext cx="3433604" cy="834696"/>
          </a:xfrm>
          <a:prstGeom prst="wedgeRectCallout">
            <a:avLst>
              <a:gd name="adj1" fmla="val -141704"/>
              <a:gd name="adj2" fmla="val -2348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0"/>
              </a:spcBef>
              <a:defRPr/>
            </a:pPr>
            <a:r>
              <a:rPr kumimoji="1" lang="en-US" altLang="zh-CN"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2017</a:t>
            </a:r>
            <a:r>
              <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年</a:t>
            </a:r>
            <a:r>
              <a:rPr kumimoji="1" lang="zh-CN" altLang="en-US" sz="1600" b="1" i="0" u="none" strike="noStrike" kern="0" cap="none" spc="0" normalizeH="0" noProof="0" dirty="0">
                <a:ln>
                  <a:noFill/>
                </a:ln>
                <a:solidFill>
                  <a:prstClr val="white"/>
                </a:solidFill>
                <a:effectLst/>
                <a:uLnTx/>
                <a:uFillTx/>
                <a:latin typeface="微软雅黑" pitchFamily="34" charset="-122"/>
                <a:ea typeface="微软雅黑" pitchFamily="34" charset="-122"/>
                <a:cs typeface="+mn-cs"/>
              </a:rPr>
              <a:t> 光热复合压缩空气储能系统</a:t>
            </a:r>
            <a:endParaRPr kumimoji="1" lang="en-US" altLang="zh-CN" sz="1600" b="1" i="0" u="none" strike="noStrike" kern="0" cap="none" spc="0" normalizeH="0" noProof="0" dirty="0">
              <a:ln>
                <a:noFill/>
              </a:ln>
              <a:solidFill>
                <a:prstClr val="white"/>
              </a:solidFill>
              <a:effectLst/>
              <a:uLnTx/>
              <a:uFillTx/>
              <a:latin typeface="微软雅黑" pitchFamily="34" charset="-122"/>
              <a:ea typeface="微软雅黑" pitchFamily="34" charset="-122"/>
              <a:cs typeface="+mn-cs"/>
            </a:endParaRPr>
          </a:p>
          <a:p>
            <a:pPr lvl="0" algn="ctr">
              <a:spcBef>
                <a:spcPts val="0"/>
              </a:spcBef>
              <a:defRPr/>
            </a:pPr>
            <a:r>
              <a:rPr lang="en-US" altLang="zh-CN" sz="1600" b="1" kern="0" dirty="0">
                <a:solidFill>
                  <a:prstClr val="white"/>
                </a:solidFill>
                <a:latin typeface="微软雅黑" pitchFamily="34" charset="-122"/>
                <a:ea typeface="微软雅黑" pitchFamily="34" charset="-122"/>
              </a:rPr>
              <a:t>STHC-100 </a:t>
            </a:r>
            <a:r>
              <a:rPr lang="zh-CN" altLang="en-US" sz="1600" b="1" kern="0" dirty="0">
                <a:solidFill>
                  <a:prstClr val="white"/>
                </a:solidFill>
                <a:latin typeface="微软雅黑" pitchFamily="34" charset="-122"/>
                <a:ea typeface="微软雅黑" pitchFamily="34" charset="-122"/>
              </a:rPr>
              <a:t>建成并完成多能联供试验</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0" name="矩形标注 9"/>
          <p:cNvSpPr/>
          <p:nvPr/>
        </p:nvSpPr>
        <p:spPr>
          <a:xfrm flipH="1">
            <a:off x="4955002" y="1698632"/>
            <a:ext cx="3994726" cy="574338"/>
          </a:xfrm>
          <a:prstGeom prst="wedgeRectCallout">
            <a:avLst>
              <a:gd name="adj1" fmla="val -1740"/>
              <a:gd name="adj2" fmla="val 30298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50000"/>
              </a:spcBef>
              <a:defRPr/>
            </a:pPr>
            <a:r>
              <a:rPr lang="en-US" altLang="zh-CN" sz="1600" b="1" kern="0" dirty="0">
                <a:solidFill>
                  <a:prstClr val="white"/>
                </a:solidFill>
                <a:latin typeface="微软雅黑" pitchFamily="34" charset="-122"/>
                <a:ea typeface="微软雅黑" pitchFamily="34" charset="-122"/>
              </a:rPr>
              <a:t>2017</a:t>
            </a:r>
            <a:r>
              <a:rPr lang="zh-CN" altLang="en-US" sz="1600" b="1" kern="0" dirty="0">
                <a:solidFill>
                  <a:prstClr val="white"/>
                </a:solidFill>
                <a:latin typeface="微软雅黑" pitchFamily="34" charset="-122"/>
                <a:ea typeface="微软雅黑" pitchFamily="34" charset="-122"/>
              </a:rPr>
              <a:t>年</a:t>
            </a:r>
            <a:r>
              <a:rPr lang="en-US" altLang="zh-CN" sz="1600" b="1" kern="0" dirty="0">
                <a:solidFill>
                  <a:prstClr val="white"/>
                </a:solidFill>
                <a:latin typeface="微软雅黑" pitchFamily="34" charset="-122"/>
                <a:ea typeface="微软雅黑" pitchFamily="34" charset="-122"/>
              </a:rPr>
              <a:t>10MW</a:t>
            </a:r>
            <a:r>
              <a:rPr lang="zh-CN" altLang="en-US" sz="1600" b="1" kern="0" dirty="0">
                <a:solidFill>
                  <a:prstClr val="white"/>
                </a:solidFill>
                <a:latin typeface="微软雅黑" pitchFamily="34" charset="-122"/>
                <a:ea typeface="微软雅黑" pitchFamily="34" charset="-122"/>
              </a:rPr>
              <a:t>级</a:t>
            </a:r>
            <a:r>
              <a:rPr lang="en-US" altLang="zh-CN" sz="1600" b="1" kern="0" dirty="0">
                <a:solidFill>
                  <a:prstClr val="white"/>
                </a:solidFill>
                <a:latin typeface="微软雅黑" pitchFamily="34" charset="-122"/>
                <a:ea typeface="微软雅黑" pitchFamily="34" charset="-122"/>
              </a:rPr>
              <a:t>CAES</a:t>
            </a:r>
            <a:r>
              <a:rPr lang="zh-CN" altLang="en-US" sz="1600" b="1" kern="0" dirty="0">
                <a:solidFill>
                  <a:prstClr val="white"/>
                </a:solidFill>
                <a:latin typeface="微软雅黑" pitchFamily="34" charset="-122"/>
                <a:ea typeface="微软雅黑" pitchFamily="34" charset="-122"/>
              </a:rPr>
              <a:t>国家重点专项计划 </a:t>
            </a:r>
            <a:endParaRPr kumimoji="1" lang="zh-CN" altLang="en-US" sz="16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1" name="矩形标注 10"/>
          <p:cNvSpPr/>
          <p:nvPr/>
        </p:nvSpPr>
        <p:spPr>
          <a:xfrm flipH="1">
            <a:off x="3875349" y="5039038"/>
            <a:ext cx="3994726" cy="945397"/>
          </a:xfrm>
          <a:prstGeom prst="wedgeRectCallout">
            <a:avLst>
              <a:gd name="adj1" fmla="val -27078"/>
              <a:gd name="adj2" fmla="val -20450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0"/>
              </a:spcBef>
              <a:defRPr/>
            </a:pPr>
            <a:r>
              <a:rPr lang="en-US" altLang="zh-CN" sz="1600" b="1" kern="0" dirty="0">
                <a:solidFill>
                  <a:prstClr val="white"/>
                </a:solidFill>
                <a:latin typeface="微软雅黑" pitchFamily="34" charset="-122"/>
                <a:ea typeface="微软雅黑" pitchFamily="34" charset="-122"/>
              </a:rPr>
              <a:t>2017</a:t>
            </a:r>
            <a:r>
              <a:rPr lang="zh-CN" altLang="en-US" sz="1600" b="1" kern="0" dirty="0">
                <a:solidFill>
                  <a:prstClr val="white"/>
                </a:solidFill>
                <a:latin typeface="微软雅黑" pitchFamily="34" charset="-122"/>
                <a:ea typeface="微软雅黑" pitchFamily="34" charset="-122"/>
              </a:rPr>
              <a:t>年获批中国首座</a:t>
            </a:r>
            <a:r>
              <a:rPr lang="en-US" altLang="zh-CN" sz="1600" b="1" kern="0" dirty="0">
                <a:solidFill>
                  <a:prstClr val="white"/>
                </a:solidFill>
                <a:latin typeface="微软雅黑" pitchFamily="34" charset="-122"/>
                <a:ea typeface="微软雅黑" pitchFamily="34" charset="-122"/>
              </a:rPr>
              <a:t>50MW/200MWh</a:t>
            </a:r>
            <a:r>
              <a:rPr lang="zh-CN" altLang="en-US" sz="1600" b="1" kern="0" dirty="0">
                <a:solidFill>
                  <a:prstClr val="white"/>
                </a:solidFill>
                <a:latin typeface="微软雅黑" pitchFamily="34" charset="-122"/>
                <a:ea typeface="微软雅黑" pitchFamily="34" charset="-122"/>
              </a:rPr>
              <a:t>（</a:t>
            </a:r>
            <a:r>
              <a:rPr lang="en-US" altLang="zh-CN" sz="1600" b="1" kern="0" dirty="0">
                <a:solidFill>
                  <a:prstClr val="white"/>
                </a:solidFill>
                <a:latin typeface="微软雅黑" pitchFamily="34" charset="-122"/>
                <a:ea typeface="微软雅黑" pitchFamily="34" charset="-122"/>
              </a:rPr>
              <a:t>1000MW</a:t>
            </a:r>
            <a:r>
              <a:rPr lang="zh-CN" altLang="en-US" sz="1600" b="1" kern="0" dirty="0">
                <a:solidFill>
                  <a:prstClr val="white"/>
                </a:solidFill>
                <a:latin typeface="微软雅黑" pitchFamily="34" charset="-122"/>
                <a:ea typeface="微软雅黑" pitchFamily="34" charset="-122"/>
              </a:rPr>
              <a:t>）先进绝热压缩空气储能国家示范电站</a:t>
            </a:r>
          </a:p>
        </p:txBody>
      </p:sp>
      <p:sp>
        <p:nvSpPr>
          <p:cNvPr id="12" name="矩形标注 11"/>
          <p:cNvSpPr/>
          <p:nvPr/>
        </p:nvSpPr>
        <p:spPr>
          <a:xfrm flipH="1">
            <a:off x="4955001" y="4154577"/>
            <a:ext cx="3994724" cy="720943"/>
          </a:xfrm>
          <a:prstGeom prst="wedgeRectCallout">
            <a:avLst>
              <a:gd name="adj1" fmla="val -197"/>
              <a:gd name="adj2" fmla="val -129264"/>
            </a:avLst>
          </a:prstGeom>
          <a:solidFill>
            <a:srgbClr val="9B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0"/>
              </a:spcBef>
              <a:defRPr/>
            </a:pPr>
            <a:r>
              <a:rPr lang="en-US" altLang="zh-CN" sz="1600" b="1" kern="0" dirty="0">
                <a:solidFill>
                  <a:prstClr val="white"/>
                </a:solidFill>
                <a:latin typeface="微软雅黑" pitchFamily="34" charset="-122"/>
                <a:ea typeface="微软雅黑" pitchFamily="34" charset="-122"/>
              </a:rPr>
              <a:t>2017</a:t>
            </a:r>
            <a:r>
              <a:rPr lang="zh-CN" altLang="en-US" sz="1600" b="1" kern="0" dirty="0">
                <a:solidFill>
                  <a:prstClr val="white"/>
                </a:solidFill>
                <a:latin typeface="微软雅黑" pitchFamily="34" charset="-122"/>
                <a:ea typeface="微软雅黑" pitchFamily="34" charset="-122"/>
              </a:rPr>
              <a:t>年获批安徽芜湖</a:t>
            </a:r>
            <a:endParaRPr lang="en-US" altLang="zh-CN" sz="1600" b="1" kern="0" dirty="0">
              <a:solidFill>
                <a:prstClr val="white"/>
              </a:solidFill>
              <a:latin typeface="微软雅黑" pitchFamily="34" charset="-122"/>
              <a:ea typeface="微软雅黑" pitchFamily="34" charset="-122"/>
            </a:endParaRPr>
          </a:p>
          <a:p>
            <a:pPr lvl="0" algn="ctr">
              <a:spcBef>
                <a:spcPts val="0"/>
              </a:spcBef>
              <a:defRPr/>
            </a:pPr>
            <a:r>
              <a:rPr lang="zh-CN" altLang="en-US" sz="1600" b="1" kern="0" dirty="0">
                <a:solidFill>
                  <a:prstClr val="white"/>
                </a:solidFill>
                <a:latin typeface="微软雅黑" pitchFamily="34" charset="-122"/>
                <a:ea typeface="微软雅黑" pitchFamily="34" charset="-122"/>
              </a:rPr>
              <a:t>基于先进绝热压缩空气储能的多能互补示范项目</a:t>
            </a:r>
          </a:p>
        </p:txBody>
      </p:sp>
      <p:sp>
        <p:nvSpPr>
          <p:cNvPr id="13" name="矩形标注 12"/>
          <p:cNvSpPr/>
          <p:nvPr/>
        </p:nvSpPr>
        <p:spPr>
          <a:xfrm flipH="1">
            <a:off x="386774" y="3438781"/>
            <a:ext cx="3675978" cy="627369"/>
          </a:xfrm>
          <a:prstGeom prst="wedgeRectCallout">
            <a:avLst>
              <a:gd name="adj1" fmla="val -125998"/>
              <a:gd name="adj2" fmla="val -34195"/>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defRPr/>
            </a:pPr>
            <a:r>
              <a:rPr lang="en-US" altLang="zh-CN" sz="1600" b="1" kern="0" dirty="0">
                <a:solidFill>
                  <a:prstClr val="white"/>
                </a:solidFill>
                <a:latin typeface="微软雅黑" pitchFamily="34" charset="-122"/>
                <a:ea typeface="微软雅黑" pitchFamily="34" charset="-122"/>
              </a:rPr>
              <a:t>2017</a:t>
            </a:r>
            <a:r>
              <a:rPr lang="zh-CN" altLang="en-US" sz="1600" b="1" kern="0" dirty="0">
                <a:solidFill>
                  <a:prstClr val="white"/>
                </a:solidFill>
                <a:latin typeface="微软雅黑" pitchFamily="34" charset="-122"/>
                <a:ea typeface="微软雅黑" pitchFamily="34" charset="-122"/>
              </a:rPr>
              <a:t>年 青海科技厅</a:t>
            </a:r>
            <a:r>
              <a:rPr lang="en-US" altLang="zh-CN" sz="1600" b="1" kern="0" dirty="0">
                <a:solidFill>
                  <a:prstClr val="white"/>
                </a:solidFill>
                <a:latin typeface="微软雅黑" pitchFamily="34" charset="-122"/>
                <a:ea typeface="微软雅黑" pitchFamily="34" charset="-122"/>
              </a:rPr>
              <a:t>10MW</a:t>
            </a:r>
          </a:p>
          <a:p>
            <a:pPr algn="ctr">
              <a:spcBef>
                <a:spcPts val="0"/>
              </a:spcBef>
              <a:defRPr/>
            </a:pPr>
            <a:r>
              <a:rPr lang="zh-CN" altLang="en-US" sz="1600" b="1" kern="0" dirty="0">
                <a:solidFill>
                  <a:prstClr val="white"/>
                </a:solidFill>
                <a:latin typeface="微软雅黑" pitchFamily="34" charset="-122"/>
                <a:ea typeface="微软雅黑" pitchFamily="34" charset="-122"/>
              </a:rPr>
              <a:t>先进绝热压缩空气储能示范系统</a:t>
            </a:r>
          </a:p>
        </p:txBody>
      </p:sp>
      <p:cxnSp>
        <p:nvCxnSpPr>
          <p:cNvPr id="14" name="直接连接符 13"/>
          <p:cNvCxnSpPr/>
          <p:nvPr/>
        </p:nvCxnSpPr>
        <p:spPr bwMode="auto">
          <a:xfrm>
            <a:off x="29618" y="6389321"/>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19" name="矩形 1"/>
          <p:cNvSpPr>
            <a:spLocks noChangeArrowheads="1"/>
          </p:cNvSpPr>
          <p:nvPr/>
        </p:nvSpPr>
        <p:spPr bwMode="auto">
          <a:xfrm>
            <a:off x="422556" y="822759"/>
            <a:ext cx="822960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压缩空气储能技术备受关注</a:t>
            </a:r>
            <a:endParaRPr kumimoji="0" lang="en-US" altLang="zh-CN" sz="2400" b="1" dirty="0">
              <a:solidFill>
                <a:srgbClr val="00206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1015636021"/>
      </p:ext>
    </p:extLst>
  </p:cSld>
  <p:clrMapOvr>
    <a:masterClrMapping/>
  </p:clrMapOvr>
  <mc:AlternateContent xmlns:mc="http://schemas.openxmlformats.org/markup-compatibility/2006" xmlns:p14="http://schemas.microsoft.com/office/powerpoint/2010/main">
    <mc:Choice Requires="p14">
      <p:transition p14:dur="200" advClick="0" advTm="85905">
        <p:fade/>
      </p:transition>
    </mc:Choice>
    <mc:Fallback xmlns="">
      <p:transition advClick="0" advTm="859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100" y="1722233"/>
            <a:ext cx="7537851" cy="4887227"/>
          </a:xfrm>
          <a:prstGeom prst="rect">
            <a:avLst/>
          </a:prstGeom>
        </p:spPr>
      </p:pic>
      <p:sp>
        <p:nvSpPr>
          <p:cNvPr id="4" name="矩形 3"/>
          <p:cNvSpPr/>
          <p:nvPr/>
        </p:nvSpPr>
        <p:spPr>
          <a:xfrm>
            <a:off x="652200" y="1263325"/>
            <a:ext cx="8885500" cy="458908"/>
          </a:xfrm>
          <a:prstGeom prst="rect">
            <a:avLst/>
          </a:prstGeom>
        </p:spPr>
        <p:txBody>
          <a:bodyPr wrap="square">
            <a:spAutoFit/>
          </a:bodyPr>
          <a:lstStyle/>
          <a:p>
            <a:pPr marL="0" lvl="1" algn="just">
              <a:lnSpc>
                <a:spcPct val="150000"/>
              </a:lnSpc>
            </a:pP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Advanced Adiabatic Compressed Air Energy Storage System,  AA-CAES </a:t>
            </a:r>
          </a:p>
        </p:txBody>
      </p:sp>
      <p:sp>
        <p:nvSpPr>
          <p:cNvPr id="10"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11"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solidFill>
                  <a:srgbClr val="002060"/>
                </a:solidFill>
                <a:latin typeface="微软雅黑" pitchFamily="34" charset="-122"/>
                <a:ea typeface="微软雅黑" pitchFamily="34" charset="-122"/>
              </a:rPr>
              <a:t>先进绝热压缩空气储能技术</a:t>
            </a:r>
            <a:endParaRPr kumimoji="0" lang="en-US" altLang="zh-CN" sz="24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769209174"/>
      </p:ext>
    </p:extLst>
  </p:cSld>
  <p:clrMapOvr>
    <a:masterClrMapping/>
  </p:clrMapOvr>
  <mc:AlternateContent xmlns:mc="http://schemas.openxmlformats.org/markup-compatibility/2006" xmlns:p14="http://schemas.microsoft.com/office/powerpoint/2010/main">
    <mc:Choice Requires="p14">
      <p:transition p14:dur="200" advClick="0" advTm="60705">
        <p:fade/>
      </p:transition>
    </mc:Choice>
    <mc:Fallback xmlns="">
      <p:transition advClick="0" advTm="6070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3748757178"/>
              </p:ext>
            </p:extLst>
          </p:nvPr>
        </p:nvGraphicFramePr>
        <p:xfrm>
          <a:off x="3937532" y="2964482"/>
          <a:ext cx="4947340" cy="3391206"/>
        </p:xfrm>
        <a:graphic>
          <a:graphicData uri="http://schemas.openxmlformats.org/presentationml/2006/ole">
            <mc:AlternateContent xmlns:mc="http://schemas.openxmlformats.org/markup-compatibility/2006">
              <mc:Choice xmlns:v="urn:schemas-microsoft-com:vml" Requires="v">
                <p:oleObj spid="_x0000_s473256" name="Visio" r:id="rId4" imgW="6420035" imgH="4409911" progId="Visio.Drawing.15">
                  <p:embed/>
                </p:oleObj>
              </mc:Choice>
              <mc:Fallback>
                <p:oleObj name="Visio" r:id="rId4" imgW="6420035" imgH="4409911" progId="Visio.Drawing.15">
                  <p:embed/>
                  <p:pic>
                    <p:nvPicPr>
                      <p:cNvPr id="8" name="对象 7"/>
                      <p:cNvPicPr>
                        <a:picLocks noChangeAspect="1" noChangeArrowheads="1"/>
                      </p:cNvPicPr>
                      <p:nvPr/>
                    </p:nvPicPr>
                    <p:blipFill>
                      <a:blip r:embed="rId5"/>
                      <a:srcRect/>
                      <a:stretch>
                        <a:fillRect/>
                      </a:stretch>
                    </p:blipFill>
                    <p:spPr bwMode="auto">
                      <a:xfrm>
                        <a:off x="3937532" y="2964482"/>
                        <a:ext cx="4947340" cy="3391206"/>
                      </a:xfrm>
                      <a:prstGeom prst="rect">
                        <a:avLst/>
                      </a:prstGeom>
                      <a:noFill/>
                    </p:spPr>
                  </p:pic>
                </p:oleObj>
              </mc:Fallback>
            </mc:AlternateContent>
          </a:graphicData>
        </a:graphic>
      </p:graphicFrame>
      <p:grpSp>
        <p:nvGrpSpPr>
          <p:cNvPr id="6" name="组合 5"/>
          <p:cNvGrpSpPr/>
          <p:nvPr/>
        </p:nvGrpSpPr>
        <p:grpSpPr>
          <a:xfrm>
            <a:off x="415884" y="3089415"/>
            <a:ext cx="3673516" cy="3274054"/>
            <a:chOff x="-4462970" y="1127548"/>
            <a:chExt cx="3754632" cy="3673052"/>
          </a:xfrm>
        </p:grpSpPr>
        <p:sp>
          <p:nvSpPr>
            <p:cNvPr id="7" name="矩形 6"/>
            <p:cNvSpPr/>
            <p:nvPr/>
          </p:nvSpPr>
          <p:spPr>
            <a:xfrm>
              <a:off x="-4462970" y="1707894"/>
              <a:ext cx="3754632" cy="2822698"/>
            </a:xfrm>
            <a:prstGeom prst="rect">
              <a:avLst/>
            </a:prstGeom>
          </p:spPr>
          <p:txBody>
            <a:bodyPr wrap="square">
              <a:spAutoFit/>
            </a:bodyPr>
            <a:lstStyle/>
            <a:p>
              <a:pPr marL="342900" indent="-342900" eaLnBrk="0" fontAlgn="base" hangingPunct="0">
                <a:lnSpc>
                  <a:spcPct val="125000"/>
                </a:lnSpc>
                <a:spcBef>
                  <a:spcPct val="0"/>
                </a:spcBef>
                <a:spcAft>
                  <a:spcPct val="0"/>
                </a:spcAft>
                <a:buFont typeface="Arial" panose="020B0604020202020204" pitchFamily="34" charset="0"/>
                <a:buChar char="•"/>
                <a:defRPr/>
              </a:pPr>
              <a:r>
                <a:rPr lang="zh-CN" altLang="en-US" b="1" kern="0" dirty="0">
                  <a:latin typeface="微软雅黑" panose="020B0503020204020204" pitchFamily="34" charset="-122"/>
                  <a:ea typeface="微软雅黑" panose="020B0503020204020204" pitchFamily="34" charset="-122"/>
                </a:rPr>
                <a:t>容量大     </a:t>
              </a:r>
              <a:r>
                <a:rPr lang="en-US" altLang="zh-CN" b="1" kern="0" dirty="0">
                  <a:latin typeface="微软雅黑" panose="020B0503020204020204" pitchFamily="34" charset="-122"/>
                  <a:ea typeface="微软雅黑" panose="020B0503020204020204" pitchFamily="34" charset="-122"/>
                </a:rPr>
                <a:t>300MW</a:t>
              </a:r>
              <a:r>
                <a:rPr lang="zh-CN" altLang="en-US" b="1" kern="0" dirty="0">
                  <a:latin typeface="微软雅黑" panose="020B0503020204020204" pitchFamily="34" charset="-122"/>
                  <a:ea typeface="微软雅黑" panose="020B0503020204020204" pitchFamily="34" charset="-122"/>
                </a:rPr>
                <a:t>以上</a:t>
              </a:r>
              <a:endParaRPr lang="en-US" altLang="zh-CN" b="1" kern="0" dirty="0">
                <a:latin typeface="微软雅黑" panose="020B0503020204020204" pitchFamily="34" charset="-122"/>
                <a:ea typeface="微软雅黑" panose="020B0503020204020204" pitchFamily="34" charset="-122"/>
              </a:endParaRPr>
            </a:p>
            <a:p>
              <a:pPr marL="342900" indent="-342900" eaLnBrk="0" fontAlgn="base" hangingPunct="0">
                <a:lnSpc>
                  <a:spcPct val="125000"/>
                </a:lnSpc>
                <a:spcBef>
                  <a:spcPct val="0"/>
                </a:spcBef>
                <a:spcAft>
                  <a:spcPct val="0"/>
                </a:spcAft>
                <a:buFont typeface="Arial" panose="020B0604020202020204" pitchFamily="34" charset="0"/>
                <a:buChar char="•"/>
                <a:defRPr/>
              </a:pPr>
              <a:r>
                <a:rPr lang="zh-CN" altLang="en-US" b="1" kern="0" dirty="0">
                  <a:latin typeface="微软雅黑" panose="020B0503020204020204" pitchFamily="34" charset="-122"/>
                  <a:ea typeface="微软雅黑" panose="020B0503020204020204" pitchFamily="34" charset="-122"/>
                </a:rPr>
                <a:t>寿命长     </a:t>
              </a:r>
              <a:r>
                <a:rPr lang="en-US" altLang="zh-CN" b="1" kern="0" dirty="0">
                  <a:latin typeface="微软雅黑" panose="020B0503020204020204" pitchFamily="34" charset="-122"/>
                  <a:ea typeface="微软雅黑" panose="020B0503020204020204" pitchFamily="34" charset="-122"/>
                </a:rPr>
                <a:t>30-40</a:t>
              </a:r>
              <a:r>
                <a:rPr lang="zh-CN" altLang="en-US" b="1" kern="0" dirty="0">
                  <a:latin typeface="微软雅黑" panose="020B0503020204020204" pitchFamily="34" charset="-122"/>
                  <a:ea typeface="微软雅黑" panose="020B0503020204020204" pitchFamily="34" charset="-122"/>
                </a:rPr>
                <a:t>年</a:t>
              </a:r>
              <a:endParaRPr lang="en-US" altLang="zh-CN" b="1" kern="0" dirty="0">
                <a:latin typeface="微软雅黑" panose="020B0503020204020204" pitchFamily="34" charset="-122"/>
                <a:ea typeface="微软雅黑" panose="020B0503020204020204" pitchFamily="34" charset="-122"/>
              </a:endParaRPr>
            </a:p>
            <a:p>
              <a:pPr marL="342900" indent="-342900" eaLnBrk="0" fontAlgn="base" hangingPunct="0">
                <a:lnSpc>
                  <a:spcPct val="125000"/>
                </a:lnSpc>
                <a:spcBef>
                  <a:spcPct val="0"/>
                </a:spcBef>
                <a:spcAft>
                  <a:spcPct val="0"/>
                </a:spcAft>
                <a:buFont typeface="Arial" panose="020B0604020202020204" pitchFamily="34" charset="0"/>
                <a:buChar char="•"/>
                <a:defRPr/>
              </a:pPr>
              <a:r>
                <a:rPr lang="zh-CN" altLang="en-US" b="1" kern="0" dirty="0">
                  <a:solidFill>
                    <a:srgbClr val="C00000"/>
                  </a:solidFill>
                  <a:latin typeface="微软雅黑" panose="020B0503020204020204" pitchFamily="34" charset="-122"/>
                  <a:ea typeface="微软雅黑" panose="020B0503020204020204" pitchFamily="34" charset="-122"/>
                </a:rPr>
                <a:t>效率高</a:t>
              </a:r>
              <a:r>
                <a:rPr lang="zh-CN" altLang="en-US" b="1" kern="0" dirty="0">
                  <a:latin typeface="微软雅黑" panose="020B0503020204020204" pitchFamily="34" charset="-122"/>
                  <a:ea typeface="微软雅黑" panose="020B0503020204020204" pitchFamily="34" charset="-122"/>
                </a:rPr>
                <a:t>     </a:t>
              </a:r>
              <a:r>
                <a:rPr lang="en-US" altLang="zh-CN" b="1" kern="0" dirty="0">
                  <a:latin typeface="微软雅黑" panose="020B0503020204020204" pitchFamily="34" charset="-122"/>
                  <a:ea typeface="微软雅黑" panose="020B0503020204020204" pitchFamily="34" charset="-122"/>
                </a:rPr>
                <a:t>60-75% </a:t>
              </a:r>
              <a:r>
                <a:rPr lang="zh-CN" altLang="en-US" b="1" kern="0" dirty="0">
                  <a:latin typeface="微软雅黑" panose="020B0503020204020204" pitchFamily="34" charset="-122"/>
                  <a:ea typeface="微软雅黑" panose="020B0503020204020204" pitchFamily="34" charset="-122"/>
                </a:rPr>
                <a:t>电电转换</a:t>
              </a:r>
              <a:endParaRPr lang="en-US" altLang="zh-CN" b="1" kern="0" dirty="0">
                <a:latin typeface="微软雅黑" panose="020B0503020204020204" pitchFamily="34" charset="-122"/>
                <a:ea typeface="微软雅黑" panose="020B0503020204020204" pitchFamily="34" charset="-122"/>
              </a:endParaRPr>
            </a:p>
            <a:p>
              <a:pPr marL="342900" indent="-342900" eaLnBrk="0" hangingPunct="0">
                <a:lnSpc>
                  <a:spcPct val="125000"/>
                </a:lnSpc>
                <a:buFont typeface="Arial" panose="020B0604020202020204" pitchFamily="34" charset="0"/>
                <a:buChar char="•"/>
                <a:defRPr/>
              </a:pPr>
              <a:r>
                <a:rPr lang="zh-CN" altLang="en-US" b="1" kern="0" dirty="0">
                  <a:solidFill>
                    <a:srgbClr val="C00000"/>
                  </a:solidFill>
                  <a:latin typeface="微软雅黑" panose="020B0503020204020204" pitchFamily="34" charset="-122"/>
                  <a:ea typeface="微软雅黑" panose="020B0503020204020204" pitchFamily="34" charset="-122"/>
                </a:rPr>
                <a:t>爬坡快     </a:t>
              </a:r>
              <a:r>
                <a:rPr lang="en-US" altLang="zh-CN" b="1" kern="0" dirty="0">
                  <a:latin typeface="微软雅黑" panose="020B0503020204020204" pitchFamily="34" charset="-122"/>
                  <a:ea typeface="微软雅黑" panose="020B0503020204020204" pitchFamily="34" charset="-122"/>
                </a:rPr>
                <a:t>35(20%)/min</a:t>
              </a:r>
            </a:p>
            <a:p>
              <a:pPr marL="342900" indent="-342900" eaLnBrk="0" fontAlgn="base" hangingPunct="0">
                <a:lnSpc>
                  <a:spcPct val="125000"/>
                </a:lnSpc>
                <a:spcBef>
                  <a:spcPct val="0"/>
                </a:spcBef>
                <a:spcAft>
                  <a:spcPct val="0"/>
                </a:spcAft>
                <a:buFont typeface="Arial" panose="020B0604020202020204" pitchFamily="34" charset="0"/>
                <a:buChar char="•"/>
                <a:defRPr/>
              </a:pPr>
              <a:r>
                <a:rPr lang="zh-CN" altLang="en-US" b="1" kern="0" dirty="0">
                  <a:solidFill>
                    <a:srgbClr val="C00000"/>
                  </a:solidFill>
                  <a:latin typeface="微软雅黑" panose="020B0503020204020204" pitchFamily="34" charset="-122"/>
                  <a:ea typeface="微软雅黑" panose="020B0503020204020204" pitchFamily="34" charset="-122"/>
                </a:rPr>
                <a:t>调节宽</a:t>
              </a:r>
              <a:r>
                <a:rPr lang="zh-CN" altLang="en-US" b="1" kern="0" dirty="0">
                  <a:latin typeface="微软雅黑" panose="020B0503020204020204" pitchFamily="34" charset="-122"/>
                  <a:ea typeface="微软雅黑" panose="020B0503020204020204" pitchFamily="34" charset="-122"/>
                </a:rPr>
                <a:t>     </a:t>
              </a:r>
              <a:r>
                <a:rPr lang="en-US" altLang="zh-CN" b="1" kern="0" dirty="0">
                  <a:latin typeface="微软雅黑" panose="020B0503020204020204" pitchFamily="34" charset="-122"/>
                  <a:ea typeface="微软雅黑" panose="020B0503020204020204" pitchFamily="34" charset="-122"/>
                </a:rPr>
                <a:t>20%-110%</a:t>
              </a:r>
              <a:endParaRPr lang="zh-CN" altLang="en-US" b="1" kern="0" dirty="0">
                <a:latin typeface="微软雅黑" panose="020B0503020204020204" pitchFamily="34" charset="-122"/>
                <a:ea typeface="微软雅黑" panose="020B0503020204020204" pitchFamily="34" charset="-122"/>
              </a:endParaRPr>
            </a:p>
            <a:p>
              <a:pPr marL="342900" indent="-342900" eaLnBrk="0" hangingPunct="0">
                <a:lnSpc>
                  <a:spcPct val="125000"/>
                </a:lnSpc>
                <a:buFont typeface="Arial" panose="020B0604020202020204" pitchFamily="34" charset="0"/>
                <a:buChar char="•"/>
                <a:defRPr/>
              </a:pPr>
              <a:r>
                <a:rPr lang="zh-CN" altLang="en-US" b="1" kern="0" dirty="0">
                  <a:solidFill>
                    <a:srgbClr val="C00000"/>
                  </a:solidFill>
                  <a:latin typeface="微软雅黑" panose="020B0503020204020204" pitchFamily="34" charset="-122"/>
                  <a:ea typeface="微软雅黑" panose="020B0503020204020204" pitchFamily="34" charset="-122"/>
                </a:rPr>
                <a:t>启动快     </a:t>
              </a:r>
              <a:r>
                <a:rPr lang="en-US" altLang="zh-CN" b="1" kern="0" dirty="0">
                  <a:latin typeface="微软雅黑" panose="020B0503020204020204" pitchFamily="34" charset="-122"/>
                  <a:ea typeface="微软雅黑" panose="020B0503020204020204" pitchFamily="34" charset="-122"/>
                </a:rPr>
                <a:t>5min</a:t>
              </a:r>
              <a:r>
                <a:rPr lang="zh-CN" altLang="en-US" b="1" kern="0" dirty="0">
                  <a:latin typeface="微软雅黑" panose="020B0503020204020204" pitchFamily="34" charset="-122"/>
                  <a:ea typeface="微软雅黑" panose="020B0503020204020204" pitchFamily="34" charset="-122"/>
                </a:rPr>
                <a:t>  压缩全负荷</a:t>
              </a:r>
              <a:endParaRPr lang="en-US" altLang="zh-CN" b="1" kern="0" dirty="0">
                <a:latin typeface="微软雅黑" panose="020B0503020204020204" pitchFamily="34" charset="-122"/>
                <a:ea typeface="微软雅黑" panose="020B0503020204020204" pitchFamily="34" charset="-122"/>
              </a:endParaRPr>
            </a:p>
            <a:p>
              <a:pPr eaLnBrk="0" fontAlgn="base" hangingPunct="0">
                <a:lnSpc>
                  <a:spcPct val="125000"/>
                </a:lnSpc>
                <a:spcBef>
                  <a:spcPct val="0"/>
                </a:spcBef>
                <a:spcAft>
                  <a:spcPct val="0"/>
                </a:spcAft>
                <a:defRPr/>
              </a:pPr>
              <a:r>
                <a:rPr lang="en-US" altLang="zh-CN" b="1" kern="0" dirty="0">
                  <a:latin typeface="微软雅黑" panose="020B0503020204020204" pitchFamily="34" charset="-122"/>
                  <a:ea typeface="微软雅黑" panose="020B0503020204020204" pitchFamily="34" charset="-122"/>
                </a:rPr>
                <a:t>                   10min </a:t>
              </a:r>
              <a:r>
                <a:rPr lang="zh-CN" altLang="en-US" b="1" kern="0" dirty="0">
                  <a:solidFill>
                    <a:prstClr val="black"/>
                  </a:solidFill>
                  <a:latin typeface="微软雅黑" panose="020B0503020204020204" pitchFamily="34" charset="-122"/>
                  <a:ea typeface="微软雅黑" panose="020B0503020204020204" pitchFamily="34" charset="-122"/>
                </a:rPr>
                <a:t>发电全负荷</a:t>
              </a:r>
              <a:r>
                <a:rPr lang="en-US" altLang="zh-CN" b="1" kern="0" dirty="0">
                  <a:solidFill>
                    <a:prstClr val="black"/>
                  </a:solidFill>
                  <a:latin typeface="微软雅黑" panose="020B0503020204020204" pitchFamily="34" charset="-122"/>
                  <a:ea typeface="微软雅黑" panose="020B0503020204020204" pitchFamily="34" charset="-122"/>
                </a:rPr>
                <a:t>      </a:t>
              </a:r>
            </a:p>
          </p:txBody>
        </p:sp>
        <p:grpSp>
          <p:nvGrpSpPr>
            <p:cNvPr id="10" name="组合 80"/>
            <p:cNvGrpSpPr/>
            <p:nvPr/>
          </p:nvGrpSpPr>
          <p:grpSpPr>
            <a:xfrm>
              <a:off x="-4462970" y="1127548"/>
              <a:ext cx="3688906" cy="3673052"/>
              <a:chOff x="770709" y="1726833"/>
              <a:chExt cx="4151086" cy="2383135"/>
            </a:xfrm>
          </p:grpSpPr>
          <p:sp>
            <p:nvSpPr>
              <p:cNvPr id="11" name="矩形 10"/>
              <p:cNvSpPr/>
              <p:nvPr/>
            </p:nvSpPr>
            <p:spPr bwMode="auto">
              <a:xfrm>
                <a:off x="770709" y="1769968"/>
                <a:ext cx="4151086" cy="2340000"/>
              </a:xfrm>
              <a:prstGeom prst="rect">
                <a:avLst/>
              </a:prstGeom>
              <a:noFill/>
              <a:ln w="9525" cap="flat" cmpd="sng" algn="ctr">
                <a:solidFill>
                  <a:schemeClr val="accent5">
                    <a:lumMod val="40000"/>
                    <a:lumOff val="60000"/>
                  </a:schemeClr>
                </a:solidFill>
                <a:prstDash val="solid"/>
                <a:round/>
                <a:headEnd type="none" w="med" len="med"/>
                <a:tailEnd type="none" w="med" len="med"/>
              </a:ln>
            </p:spPr>
            <p:txBody>
              <a:bodyPr vert="horz" wrap="square" lIns="91440" tIns="45720" rIns="91440" bIns="45720" numCol="1" rtlCol="0" anchor="t" anchorCtr="0" compatLnSpc="1">
                <a:spAutoFit/>
              </a:bodyPr>
              <a:lstStyle/>
              <a:p>
                <a:pPr>
                  <a:spcBef>
                    <a:spcPct val="50000"/>
                  </a:spcBef>
                </a:pPr>
                <a:endParaRPr kumimoji="0" lang="zh-CN" altLang="en-US" sz="2400" b="1">
                  <a:solidFill>
                    <a:srgbClr val="FFFF66"/>
                  </a:solidFill>
                  <a:latin typeface="Garamond" panose="02020404030301010803" pitchFamily="18" charset="0"/>
                  <a:ea typeface="宋体" panose="02010600030101010101" pitchFamily="2" charset="-122"/>
                </a:endParaRPr>
              </a:p>
            </p:txBody>
          </p:sp>
          <p:sp>
            <p:nvSpPr>
              <p:cNvPr id="13" name="矩形 12"/>
              <p:cNvSpPr/>
              <p:nvPr/>
            </p:nvSpPr>
            <p:spPr bwMode="auto">
              <a:xfrm>
                <a:off x="772069" y="1726833"/>
                <a:ext cx="4149726" cy="421331"/>
              </a:xfrm>
              <a:prstGeom prst="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spAutoFit/>
              </a:bodyPr>
              <a:lstStyle/>
              <a:p>
                <a:pPr>
                  <a:spcBef>
                    <a:spcPct val="50000"/>
                  </a:spcBef>
                </a:pPr>
                <a:endParaRPr kumimoji="0" lang="zh-CN" altLang="en-US" sz="2400" b="1">
                  <a:solidFill>
                    <a:srgbClr val="FFFF66"/>
                  </a:solidFill>
                  <a:latin typeface="Garamond" panose="02020404030301010803" pitchFamily="18" charset="0"/>
                  <a:ea typeface="宋体" panose="02010600030101010101" pitchFamily="2" charset="-122"/>
                </a:endParaRPr>
              </a:p>
            </p:txBody>
          </p:sp>
          <p:sp>
            <p:nvSpPr>
              <p:cNvPr id="14" name="矩形 109"/>
              <p:cNvSpPr>
                <a:spLocks noChangeArrowheads="1"/>
              </p:cNvSpPr>
              <p:nvPr/>
            </p:nvSpPr>
            <p:spPr bwMode="auto">
              <a:xfrm>
                <a:off x="1210761" y="1801661"/>
                <a:ext cx="3515238" cy="270017"/>
              </a:xfrm>
              <a:prstGeom prst="rect">
                <a:avLst/>
              </a:prstGeom>
              <a:noFill/>
              <a:ln w="9525">
                <a:noFill/>
                <a:miter lim="800000"/>
                <a:headEnd/>
                <a:tailEnd/>
              </a:ln>
            </p:spPr>
            <p:txBody>
              <a:bodyPr wrap="square">
                <a:spAutoFit/>
              </a:bodyPr>
              <a:lstStyle/>
              <a:p>
                <a:pPr marL="0" lvl="1" algn="ctr" eaLnBrk="0" hangingPunct="0">
                  <a:spcBef>
                    <a:spcPct val="30000"/>
                  </a:spcBef>
                </a:pPr>
                <a:r>
                  <a:rPr kumimoji="0" lang="en-US" altLang="zh-CN" sz="2000" dirty="0">
                    <a:solidFill>
                      <a:prstClr val="black">
                        <a:lumMod val="95000"/>
                        <a:lumOff val="5000"/>
                      </a:prstClr>
                    </a:solidFill>
                    <a:latin typeface="微软雅黑" pitchFamily="34" charset="-122"/>
                    <a:ea typeface="微软雅黑" pitchFamily="34" charset="-122"/>
                  </a:rPr>
                  <a:t>AA-CAES</a:t>
                </a:r>
                <a:r>
                  <a:rPr kumimoji="0" lang="zh-CN" altLang="en-US" sz="2000" dirty="0">
                    <a:solidFill>
                      <a:prstClr val="black">
                        <a:lumMod val="95000"/>
                        <a:lumOff val="5000"/>
                      </a:prstClr>
                    </a:solidFill>
                    <a:latin typeface="微软雅黑" pitchFamily="34" charset="-122"/>
                    <a:ea typeface="微软雅黑" pitchFamily="34" charset="-122"/>
                  </a:rPr>
                  <a:t> 动态特性</a:t>
                </a:r>
                <a:endParaRPr kumimoji="0" lang="en-US" altLang="zh-CN" sz="2000" dirty="0">
                  <a:solidFill>
                    <a:prstClr val="black">
                      <a:lumMod val="95000"/>
                      <a:lumOff val="5000"/>
                    </a:prstClr>
                  </a:solidFill>
                  <a:latin typeface="微软雅黑" pitchFamily="34" charset="-122"/>
                  <a:ea typeface="微软雅黑" pitchFamily="34" charset="-122"/>
                </a:endParaRP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2296547067"/>
              </p:ext>
            </p:extLst>
          </p:nvPr>
        </p:nvGraphicFramePr>
        <p:xfrm>
          <a:off x="1087955" y="1112427"/>
          <a:ext cx="7141645" cy="2020020"/>
        </p:xfrm>
        <a:graphic>
          <a:graphicData uri="http://schemas.openxmlformats.org/presentationml/2006/ole">
            <mc:AlternateContent xmlns:mc="http://schemas.openxmlformats.org/markup-compatibility/2006">
              <mc:Choice xmlns:v="urn:schemas-microsoft-com:vml" Requires="v">
                <p:oleObj spid="_x0000_s473257" name="Visio" r:id="rId6" imgW="8553635" imgH="2419514" progId="Visio.Drawing.15">
                  <p:embed/>
                </p:oleObj>
              </mc:Choice>
              <mc:Fallback>
                <p:oleObj name="Visio" r:id="rId6" imgW="8553635" imgH="2419514" progId="Visio.Drawing.15">
                  <p:embed/>
                  <p:pic>
                    <p:nvPicPr>
                      <p:cNvPr id="0" name=""/>
                      <p:cNvPicPr/>
                      <p:nvPr/>
                    </p:nvPicPr>
                    <p:blipFill>
                      <a:blip r:embed="rId7"/>
                      <a:stretch>
                        <a:fillRect/>
                      </a:stretch>
                    </p:blipFill>
                    <p:spPr>
                      <a:xfrm>
                        <a:off x="1087955" y="1112427"/>
                        <a:ext cx="7141645" cy="2020020"/>
                      </a:xfrm>
                      <a:prstGeom prst="rect">
                        <a:avLst/>
                      </a:prstGeom>
                    </p:spPr>
                  </p:pic>
                </p:oleObj>
              </mc:Fallback>
            </mc:AlternateContent>
          </a:graphicData>
        </a:graphic>
      </p:graphicFrame>
      <p:sp>
        <p:nvSpPr>
          <p:cNvPr id="3" name="矩形 2"/>
          <p:cNvSpPr/>
          <p:nvPr/>
        </p:nvSpPr>
        <p:spPr>
          <a:xfrm>
            <a:off x="18860" y="6480621"/>
            <a:ext cx="8511954" cy="430887"/>
          </a:xfrm>
          <a:prstGeom prst="rect">
            <a:avLst/>
          </a:prstGeom>
        </p:spPr>
        <p:txBody>
          <a:bodyPr wrap="square">
            <a:spAutoFit/>
          </a:bodyPr>
          <a:lstStyle/>
          <a:p>
            <a:r>
              <a:rPr lang="en-US" altLang="zh-CN" sz="1050" dirty="0">
                <a:solidFill>
                  <a:srgbClr val="000000"/>
                </a:solidFill>
                <a:latin typeface="Times New Roman" panose="02020603050405020304" pitchFamily="18" charset="0"/>
                <a:cs typeface="Times New Roman" panose="02020603050405020304" pitchFamily="18" charset="0"/>
              </a:rPr>
              <a:t>[1] Das T, Krishnan V, </a:t>
            </a:r>
            <a:r>
              <a:rPr lang="en-US" altLang="zh-CN" sz="1050" dirty="0" err="1">
                <a:solidFill>
                  <a:srgbClr val="000000"/>
                </a:solidFill>
                <a:latin typeface="Times New Roman" panose="02020603050405020304" pitchFamily="18" charset="0"/>
                <a:cs typeface="Times New Roman" panose="02020603050405020304" pitchFamily="18" charset="0"/>
              </a:rPr>
              <a:t>Mccalley</a:t>
            </a:r>
            <a:r>
              <a:rPr lang="en-US" altLang="zh-CN" sz="1050" dirty="0">
                <a:solidFill>
                  <a:srgbClr val="000000"/>
                </a:solidFill>
                <a:latin typeface="Times New Roman" panose="02020603050405020304" pitchFamily="18" charset="0"/>
                <a:cs typeface="Times New Roman" panose="02020603050405020304" pitchFamily="18" charset="0"/>
              </a:rPr>
              <a:t> J D. High-Fidelity Dispatch Model of Storage Technologies for Production Costing Studies[J]. IEEE Transactions on Sustainable Energy, 2014, 5(4):1242-1252.</a:t>
            </a:r>
            <a:endParaRPr lang="zh-CN" altLang="en-US" sz="1050" dirty="0">
              <a:latin typeface="Times New Roman" panose="02020603050405020304" pitchFamily="18" charset="0"/>
              <a:cs typeface="Times New Roman" panose="02020603050405020304" pitchFamily="18" charset="0"/>
            </a:endParaRPr>
          </a:p>
        </p:txBody>
      </p:sp>
      <p:cxnSp>
        <p:nvCxnSpPr>
          <p:cNvPr id="17" name="直接连接符 16"/>
          <p:cNvCxnSpPr/>
          <p:nvPr/>
        </p:nvCxnSpPr>
        <p:spPr bwMode="auto">
          <a:xfrm>
            <a:off x="18860" y="6475385"/>
            <a:ext cx="9144000" cy="0"/>
          </a:xfrm>
          <a:prstGeom prst="line">
            <a:avLst/>
          </a:prstGeom>
          <a:solidFill>
            <a:srgbClr val="5B9BD5"/>
          </a:solidFill>
          <a:ln w="9525" cap="flat" cmpd="sng" algn="ctr">
            <a:solidFill>
              <a:srgbClr val="800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20"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en-US" altLang="zh-CN" sz="2400" b="1" dirty="0">
                <a:solidFill>
                  <a:srgbClr val="002060"/>
                </a:solidFill>
                <a:latin typeface="微软雅黑" pitchFamily="34" charset="-122"/>
                <a:ea typeface="微软雅黑" pitchFamily="34" charset="-122"/>
              </a:rPr>
              <a:t>AA-CAES </a:t>
            </a:r>
            <a:r>
              <a:rPr kumimoji="0" lang="zh-CN" altLang="en-US" sz="2400" b="1" dirty="0">
                <a:solidFill>
                  <a:srgbClr val="002060"/>
                </a:solidFill>
                <a:latin typeface="微软雅黑" pitchFamily="34" charset="-122"/>
                <a:ea typeface="微软雅黑" pitchFamily="34" charset="-122"/>
              </a:rPr>
              <a:t>具有优异的辅助服务特性</a:t>
            </a:r>
            <a:endParaRPr kumimoji="0" lang="en-US" altLang="zh-CN" sz="24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3370585967"/>
      </p:ext>
    </p:extLst>
  </p:cSld>
  <p:clrMapOvr>
    <a:masterClrMapping/>
  </p:clrMapOvr>
  <mc:AlternateContent xmlns:mc="http://schemas.openxmlformats.org/markup-compatibility/2006" xmlns:p14="http://schemas.microsoft.com/office/powerpoint/2010/main">
    <mc:Choice Requires="p14">
      <p:transition p14:dur="200" advClick="0" advTm="65335">
        <p:fade/>
      </p:transition>
    </mc:Choice>
    <mc:Fallback xmlns="">
      <p:transition advClick="0" advTm="6533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2412" y="5972162"/>
            <a:ext cx="7599948" cy="753220"/>
          </a:xfrm>
          <a:prstGeom prst="rect">
            <a:avLst/>
          </a:prstGeom>
        </p:spPr>
        <p:txBody>
          <a:bodyPr wrap="square">
            <a:spAutoFit/>
          </a:bodyPr>
          <a:lstStyle/>
          <a:p>
            <a:pPr marL="342900" lvl="1" indent="-342900" eaLnBrk="0" hangingPunct="0">
              <a:lnSpc>
                <a:spcPct val="125000"/>
              </a:lnSpc>
              <a:buFont typeface="Arial" panose="020B0604020202020204" pitchFamily="34" charset="0"/>
              <a:buChar char="•"/>
              <a:defRPr/>
            </a:pPr>
            <a:r>
              <a:rPr lang="zh-CN" altLang="en-US" b="1" kern="0" dirty="0">
                <a:solidFill>
                  <a:prstClr val="black"/>
                </a:solidFill>
                <a:latin typeface="微软雅黑" panose="020B0503020204020204" pitchFamily="34" charset="-122"/>
                <a:ea typeface="微软雅黑" panose="020B0503020204020204" pitchFamily="34" charset="-122"/>
              </a:rPr>
              <a:t>压缩热利用及回馈，热电联供与热电联储</a:t>
            </a:r>
            <a:endParaRPr lang="en-US" altLang="zh-CN" b="1" kern="0" dirty="0">
              <a:solidFill>
                <a:prstClr val="black"/>
              </a:solidFill>
              <a:latin typeface="微软雅黑" panose="020B0503020204020204" pitchFamily="34" charset="-122"/>
              <a:ea typeface="微软雅黑" panose="020B0503020204020204" pitchFamily="34" charset="-122"/>
            </a:endParaRPr>
          </a:p>
          <a:p>
            <a:pPr marL="342900" lvl="1" indent="-342900" eaLnBrk="0" hangingPunct="0">
              <a:lnSpc>
                <a:spcPct val="125000"/>
              </a:lnSpc>
              <a:buFont typeface="Arial" panose="020B0604020202020204" pitchFamily="34" charset="0"/>
              <a:buChar char="•"/>
              <a:defRPr/>
            </a:pPr>
            <a:r>
              <a:rPr lang="zh-CN" altLang="en-US" b="1" kern="0" dirty="0">
                <a:solidFill>
                  <a:prstClr val="black"/>
                </a:solidFill>
                <a:latin typeface="微软雅黑" panose="020B0503020204020204" pitchFamily="34" charset="-122"/>
                <a:ea typeface="微软雅黑" panose="020B0503020204020204" pitchFamily="34" charset="-122"/>
              </a:rPr>
              <a:t>容易耦合光热收集单元、可再生能源电力加热单元等</a:t>
            </a:r>
            <a:endParaRPr lang="en-US" altLang="zh-CN" b="1" kern="0" dirty="0">
              <a:solidFill>
                <a:prstClr val="black"/>
              </a:solidFill>
              <a:latin typeface="微软雅黑" panose="020B0503020204020204" pitchFamily="34" charset="-122"/>
              <a:ea typeface="微软雅黑" panose="020B0503020204020204" pitchFamily="34" charset="-122"/>
            </a:endParaRPr>
          </a:p>
        </p:txBody>
      </p:sp>
      <p:grpSp>
        <p:nvGrpSpPr>
          <p:cNvPr id="44" name="组合 113"/>
          <p:cNvGrpSpPr>
            <a:grpSpLocks/>
          </p:cNvGrpSpPr>
          <p:nvPr/>
        </p:nvGrpSpPr>
        <p:grpSpPr bwMode="auto">
          <a:xfrm>
            <a:off x="254000" y="1378398"/>
            <a:ext cx="8502650" cy="4276725"/>
            <a:chOff x="323909" y="1767094"/>
            <a:chExt cx="8502379" cy="4276592"/>
          </a:xfrm>
        </p:grpSpPr>
        <p:pic>
          <p:nvPicPr>
            <p:cNvPr id="45" name="图片 1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0628" y="2377866"/>
              <a:ext cx="6897063" cy="28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115"/>
            <p:cNvSpPr txBox="1">
              <a:spLocks noChangeArrowheads="1"/>
            </p:cNvSpPr>
            <p:nvPr/>
          </p:nvSpPr>
          <p:spPr bwMode="auto">
            <a:xfrm>
              <a:off x="323909" y="5432156"/>
              <a:ext cx="1025057" cy="33855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600">
                  <a:solidFill>
                    <a:schemeClr val="tx1"/>
                  </a:solidFill>
                  <a:latin typeface="微软雅黑" panose="020B0503020204020204" pitchFamily="34" charset="-122"/>
                  <a:ea typeface="微软雅黑" panose="020B0503020204020204" pitchFamily="34" charset="-122"/>
                </a:rPr>
                <a:t>电能输入</a:t>
              </a:r>
            </a:p>
          </p:txBody>
        </p:sp>
        <p:sp>
          <p:nvSpPr>
            <p:cNvPr id="47" name="文本框 116"/>
            <p:cNvSpPr txBox="1">
              <a:spLocks noChangeArrowheads="1"/>
            </p:cNvSpPr>
            <p:nvPr/>
          </p:nvSpPr>
          <p:spPr bwMode="auto">
            <a:xfrm>
              <a:off x="1405719" y="4888268"/>
              <a:ext cx="9596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400" dirty="0">
                  <a:solidFill>
                    <a:srgbClr val="FF0000"/>
                  </a:solidFill>
                  <a:latin typeface="微软雅黑" panose="020B0503020204020204" pitchFamily="34" charset="-122"/>
                  <a:ea typeface="微软雅黑" panose="020B0503020204020204" pitchFamily="34" charset="-122"/>
                </a:rPr>
                <a:t>压缩机</a:t>
              </a:r>
            </a:p>
          </p:txBody>
        </p:sp>
        <p:sp>
          <p:nvSpPr>
            <p:cNvPr id="48" name="文本框 117"/>
            <p:cNvSpPr txBox="1">
              <a:spLocks noChangeArrowheads="1"/>
            </p:cNvSpPr>
            <p:nvPr/>
          </p:nvSpPr>
          <p:spPr bwMode="auto">
            <a:xfrm>
              <a:off x="3298305" y="4893546"/>
              <a:ext cx="1256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400" dirty="0">
                  <a:solidFill>
                    <a:srgbClr val="FF0000"/>
                  </a:solidFill>
                  <a:latin typeface="微软雅黑" panose="020B0503020204020204" pitchFamily="34" charset="-122"/>
                  <a:ea typeface="微软雅黑" panose="020B0503020204020204" pitchFamily="34" charset="-122"/>
                </a:rPr>
                <a:t>储气装置</a:t>
              </a:r>
            </a:p>
          </p:txBody>
        </p:sp>
        <p:sp>
          <p:nvSpPr>
            <p:cNvPr id="49" name="文本框 118"/>
            <p:cNvSpPr txBox="1">
              <a:spLocks noChangeArrowheads="1"/>
            </p:cNvSpPr>
            <p:nvPr/>
          </p:nvSpPr>
          <p:spPr bwMode="auto">
            <a:xfrm>
              <a:off x="5340863" y="4893546"/>
              <a:ext cx="1525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400" dirty="0">
                  <a:solidFill>
                    <a:srgbClr val="FF0000"/>
                  </a:solidFill>
                  <a:latin typeface="微软雅黑" panose="020B0503020204020204" pitchFamily="34" charset="-122"/>
                  <a:ea typeface="微软雅黑" panose="020B0503020204020204" pitchFamily="34" charset="-122"/>
                </a:rPr>
                <a:t>透平膨胀机</a:t>
              </a:r>
            </a:p>
          </p:txBody>
        </p:sp>
        <p:sp>
          <p:nvSpPr>
            <p:cNvPr id="50" name="文本框 119"/>
            <p:cNvSpPr txBox="1">
              <a:spLocks noChangeArrowheads="1"/>
            </p:cNvSpPr>
            <p:nvPr/>
          </p:nvSpPr>
          <p:spPr bwMode="auto">
            <a:xfrm>
              <a:off x="7301283" y="4893546"/>
              <a:ext cx="1525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400" dirty="0">
                  <a:solidFill>
                    <a:srgbClr val="FF0000"/>
                  </a:solidFill>
                  <a:latin typeface="微软雅黑" panose="020B0503020204020204" pitchFamily="34" charset="-122"/>
                  <a:ea typeface="微软雅黑" panose="020B0503020204020204" pitchFamily="34" charset="-122"/>
                </a:rPr>
                <a:t>发电机</a:t>
              </a:r>
            </a:p>
          </p:txBody>
        </p:sp>
        <p:sp>
          <p:nvSpPr>
            <p:cNvPr id="51" name="文本框 120"/>
            <p:cNvSpPr txBox="1">
              <a:spLocks noChangeArrowheads="1"/>
            </p:cNvSpPr>
            <p:nvPr/>
          </p:nvSpPr>
          <p:spPr bwMode="auto">
            <a:xfrm>
              <a:off x="2076305" y="5432156"/>
              <a:ext cx="1650518" cy="33855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600" dirty="0">
                  <a:solidFill>
                    <a:schemeClr val="tx1"/>
                  </a:solidFill>
                  <a:latin typeface="微软雅黑" panose="020B0503020204020204" pitchFamily="34" charset="-122"/>
                  <a:ea typeface="微软雅黑" panose="020B0503020204020204" pitchFamily="34" charset="-122"/>
                </a:rPr>
                <a:t>压缩热（供暖）</a:t>
              </a:r>
            </a:p>
          </p:txBody>
        </p:sp>
        <p:sp>
          <p:nvSpPr>
            <p:cNvPr id="52" name="文本框 121"/>
            <p:cNvSpPr txBox="1">
              <a:spLocks noChangeArrowheads="1"/>
            </p:cNvSpPr>
            <p:nvPr/>
          </p:nvSpPr>
          <p:spPr bwMode="auto">
            <a:xfrm>
              <a:off x="4641568" y="5432156"/>
              <a:ext cx="1988111" cy="33855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600">
                  <a:solidFill>
                    <a:schemeClr val="tx1"/>
                  </a:solidFill>
                  <a:latin typeface="微软雅黑" panose="020B0503020204020204" pitchFamily="34" charset="-122"/>
                  <a:ea typeface="微软雅黑" panose="020B0503020204020204" pitchFamily="34" charset="-122"/>
                </a:rPr>
                <a:t>低温空气（制冷）</a:t>
              </a:r>
            </a:p>
          </p:txBody>
        </p:sp>
        <p:sp>
          <p:nvSpPr>
            <p:cNvPr id="53" name="文本框 122"/>
            <p:cNvSpPr txBox="1">
              <a:spLocks noChangeArrowheads="1"/>
            </p:cNvSpPr>
            <p:nvPr/>
          </p:nvSpPr>
          <p:spPr bwMode="auto">
            <a:xfrm>
              <a:off x="7645813" y="5432156"/>
              <a:ext cx="1063621" cy="33855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600">
                  <a:solidFill>
                    <a:schemeClr val="tx1"/>
                  </a:solidFill>
                  <a:latin typeface="微软雅黑" panose="020B0503020204020204" pitchFamily="34" charset="-122"/>
                  <a:ea typeface="微软雅黑" panose="020B0503020204020204" pitchFamily="34" charset="-122"/>
                </a:rPr>
                <a:t>输出电能</a:t>
              </a:r>
            </a:p>
          </p:txBody>
        </p:sp>
        <p:sp>
          <p:nvSpPr>
            <p:cNvPr id="54" name="下箭头 53"/>
            <p:cNvSpPr/>
            <p:nvPr/>
          </p:nvSpPr>
          <p:spPr>
            <a:xfrm>
              <a:off x="2676509" y="4364163"/>
              <a:ext cx="263517" cy="960408"/>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5" name="下箭头 54"/>
            <p:cNvSpPr/>
            <p:nvPr/>
          </p:nvSpPr>
          <p:spPr>
            <a:xfrm>
              <a:off x="5098957" y="4899135"/>
              <a:ext cx="263517" cy="42543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6" name="下箭头 55"/>
            <p:cNvSpPr/>
            <p:nvPr/>
          </p:nvSpPr>
          <p:spPr>
            <a:xfrm>
              <a:off x="8050026" y="4346702"/>
              <a:ext cx="261929" cy="96040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7" name="加号 56"/>
            <p:cNvSpPr/>
            <p:nvPr/>
          </p:nvSpPr>
          <p:spPr>
            <a:xfrm>
              <a:off x="3890908" y="5381720"/>
              <a:ext cx="409562" cy="428612"/>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8" name="加号 57"/>
            <p:cNvSpPr/>
            <p:nvPr/>
          </p:nvSpPr>
          <p:spPr>
            <a:xfrm>
              <a:off x="6827690" y="5381720"/>
              <a:ext cx="409562" cy="428612"/>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59" name="圆角右箭头 58"/>
            <p:cNvSpPr/>
            <p:nvPr/>
          </p:nvSpPr>
          <p:spPr>
            <a:xfrm>
              <a:off x="723946" y="2648130"/>
              <a:ext cx="565132" cy="2658979"/>
            </a:xfrm>
            <a:prstGeom prst="ben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0" name="左大括号 59"/>
            <p:cNvSpPr/>
            <p:nvPr/>
          </p:nvSpPr>
          <p:spPr>
            <a:xfrm rot="16200000">
              <a:off x="5383905" y="3250568"/>
              <a:ext cx="133346" cy="545288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1" name="文本框 130"/>
            <p:cNvSpPr txBox="1">
              <a:spLocks noChangeArrowheads="1"/>
            </p:cNvSpPr>
            <p:nvPr/>
          </p:nvSpPr>
          <p:spPr bwMode="auto">
            <a:xfrm>
              <a:off x="1927720" y="2120921"/>
              <a:ext cx="947374"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dirty="0">
                  <a:solidFill>
                    <a:schemeClr val="tx1"/>
                  </a:solidFill>
                  <a:latin typeface="微软雅黑" panose="020B0503020204020204" pitchFamily="34" charset="-122"/>
                  <a:ea typeface="微软雅黑" panose="020B0503020204020204" pitchFamily="34" charset="-122"/>
                </a:rPr>
                <a:t>高温高压</a:t>
              </a:r>
            </a:p>
          </p:txBody>
        </p:sp>
        <p:sp>
          <p:nvSpPr>
            <p:cNvPr id="62" name="文本框 131"/>
            <p:cNvSpPr txBox="1">
              <a:spLocks noChangeArrowheads="1"/>
            </p:cNvSpPr>
            <p:nvPr/>
          </p:nvSpPr>
          <p:spPr bwMode="auto">
            <a:xfrm>
              <a:off x="3397670" y="2117726"/>
              <a:ext cx="948453"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dirty="0">
                  <a:solidFill>
                    <a:schemeClr val="tx1"/>
                  </a:solidFill>
                  <a:latin typeface="微软雅黑" panose="020B0503020204020204" pitchFamily="34" charset="-122"/>
                  <a:ea typeface="微软雅黑" panose="020B0503020204020204" pitchFamily="34" charset="-122"/>
                </a:rPr>
                <a:t>常温高压</a:t>
              </a:r>
            </a:p>
          </p:txBody>
        </p:sp>
        <p:sp>
          <p:nvSpPr>
            <p:cNvPr id="63" name="文本框 132"/>
            <p:cNvSpPr txBox="1">
              <a:spLocks noChangeArrowheads="1"/>
            </p:cNvSpPr>
            <p:nvPr/>
          </p:nvSpPr>
          <p:spPr bwMode="auto">
            <a:xfrm>
              <a:off x="4845250" y="2117726"/>
              <a:ext cx="948455"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dirty="0">
                  <a:solidFill>
                    <a:schemeClr val="tx1"/>
                  </a:solidFill>
                  <a:latin typeface="微软雅黑" panose="020B0503020204020204" pitchFamily="34" charset="-122"/>
                  <a:ea typeface="微软雅黑" panose="020B0503020204020204" pitchFamily="34" charset="-122"/>
                </a:rPr>
                <a:t>低温中压</a:t>
              </a:r>
            </a:p>
          </p:txBody>
        </p:sp>
        <p:sp>
          <p:nvSpPr>
            <p:cNvPr id="64" name="文本框 133"/>
            <p:cNvSpPr txBox="1">
              <a:spLocks noChangeArrowheads="1"/>
            </p:cNvSpPr>
            <p:nvPr/>
          </p:nvSpPr>
          <p:spPr bwMode="auto">
            <a:xfrm>
              <a:off x="6281007" y="2111715"/>
              <a:ext cx="973086"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a:solidFill>
                    <a:schemeClr val="tx1"/>
                  </a:solidFill>
                  <a:latin typeface="微软雅黑" panose="020B0503020204020204" pitchFamily="34" charset="-122"/>
                  <a:ea typeface="微软雅黑" panose="020B0503020204020204" pitchFamily="34" charset="-122"/>
                </a:rPr>
                <a:t>高温中压</a:t>
              </a:r>
            </a:p>
          </p:txBody>
        </p:sp>
        <p:sp>
          <p:nvSpPr>
            <p:cNvPr id="65" name="文本框 134"/>
            <p:cNvSpPr txBox="1">
              <a:spLocks noChangeArrowheads="1"/>
            </p:cNvSpPr>
            <p:nvPr/>
          </p:nvSpPr>
          <p:spPr bwMode="auto">
            <a:xfrm>
              <a:off x="542314" y="2101576"/>
              <a:ext cx="929266"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dirty="0">
                  <a:solidFill>
                    <a:schemeClr val="tx1"/>
                  </a:solidFill>
                  <a:latin typeface="微软雅黑" panose="020B0503020204020204" pitchFamily="34" charset="-122"/>
                  <a:ea typeface="微软雅黑" panose="020B0503020204020204" pitchFamily="34" charset="-122"/>
                </a:rPr>
                <a:t>常温常压</a:t>
              </a:r>
            </a:p>
          </p:txBody>
        </p:sp>
        <p:sp>
          <p:nvSpPr>
            <p:cNvPr id="66" name="右箭头 65"/>
            <p:cNvSpPr/>
            <p:nvPr/>
          </p:nvSpPr>
          <p:spPr>
            <a:xfrm>
              <a:off x="1562120" y="2167132"/>
              <a:ext cx="268279" cy="19208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7" name="右箭头 66"/>
            <p:cNvSpPr/>
            <p:nvPr/>
          </p:nvSpPr>
          <p:spPr>
            <a:xfrm>
              <a:off x="2989237" y="2151257"/>
              <a:ext cx="268278" cy="19208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8" name="右箭头 67"/>
            <p:cNvSpPr/>
            <p:nvPr/>
          </p:nvSpPr>
          <p:spPr>
            <a:xfrm>
              <a:off x="4436991" y="2175069"/>
              <a:ext cx="268278" cy="1920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69" name="右箭头 68"/>
            <p:cNvSpPr/>
            <p:nvPr/>
          </p:nvSpPr>
          <p:spPr>
            <a:xfrm>
              <a:off x="5891095" y="2149670"/>
              <a:ext cx="268278" cy="1920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70" name="文本框 139"/>
            <p:cNvSpPr txBox="1">
              <a:spLocks noChangeArrowheads="1"/>
            </p:cNvSpPr>
            <p:nvPr/>
          </p:nvSpPr>
          <p:spPr bwMode="auto">
            <a:xfrm>
              <a:off x="1435047" y="1775176"/>
              <a:ext cx="6790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dirty="0">
                  <a:solidFill>
                    <a:schemeClr val="tx1"/>
                  </a:solidFill>
                  <a:latin typeface="微软雅黑" panose="020B0503020204020204" pitchFamily="34" charset="-122"/>
                  <a:ea typeface="微软雅黑" panose="020B0503020204020204" pitchFamily="34" charset="-122"/>
                </a:rPr>
                <a:t>压缩</a:t>
              </a:r>
            </a:p>
          </p:txBody>
        </p:sp>
        <p:sp>
          <p:nvSpPr>
            <p:cNvPr id="71" name="文本框 140"/>
            <p:cNvSpPr txBox="1">
              <a:spLocks noChangeArrowheads="1"/>
            </p:cNvSpPr>
            <p:nvPr/>
          </p:nvSpPr>
          <p:spPr bwMode="auto">
            <a:xfrm>
              <a:off x="2783657" y="1767094"/>
              <a:ext cx="6790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a:solidFill>
                    <a:schemeClr val="tx1"/>
                  </a:solidFill>
                  <a:latin typeface="微软雅黑" panose="020B0503020204020204" pitchFamily="34" charset="-122"/>
                  <a:ea typeface="微软雅黑" panose="020B0503020204020204" pitchFamily="34" charset="-122"/>
                </a:rPr>
                <a:t>热交换</a:t>
              </a:r>
            </a:p>
          </p:txBody>
        </p:sp>
        <p:sp>
          <p:nvSpPr>
            <p:cNvPr id="72" name="文本框 141"/>
            <p:cNvSpPr txBox="1">
              <a:spLocks noChangeArrowheads="1"/>
            </p:cNvSpPr>
            <p:nvPr/>
          </p:nvSpPr>
          <p:spPr bwMode="auto">
            <a:xfrm>
              <a:off x="4192222" y="1771687"/>
              <a:ext cx="8442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a:solidFill>
                    <a:schemeClr val="tx1"/>
                  </a:solidFill>
                  <a:latin typeface="微软雅黑" panose="020B0503020204020204" pitchFamily="34" charset="-122"/>
                  <a:ea typeface="微软雅黑" panose="020B0503020204020204" pitchFamily="34" charset="-122"/>
                </a:rPr>
                <a:t>节流调速</a:t>
              </a:r>
            </a:p>
          </p:txBody>
        </p:sp>
        <p:sp>
          <p:nvSpPr>
            <p:cNvPr id="73" name="文本框 142"/>
            <p:cNvSpPr txBox="1">
              <a:spLocks noChangeArrowheads="1"/>
            </p:cNvSpPr>
            <p:nvPr/>
          </p:nvSpPr>
          <p:spPr bwMode="auto">
            <a:xfrm>
              <a:off x="5766285" y="1774905"/>
              <a:ext cx="6790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a:solidFill>
                    <a:schemeClr val="tx1"/>
                  </a:solidFill>
                  <a:latin typeface="微软雅黑" panose="020B0503020204020204" pitchFamily="34" charset="-122"/>
                  <a:ea typeface="微软雅黑" panose="020B0503020204020204" pitchFamily="34" charset="-122"/>
                </a:rPr>
                <a:t>加热</a:t>
              </a:r>
            </a:p>
          </p:txBody>
        </p:sp>
        <p:sp>
          <p:nvSpPr>
            <p:cNvPr id="74" name="文本框 143"/>
            <p:cNvSpPr txBox="1">
              <a:spLocks noChangeArrowheads="1"/>
            </p:cNvSpPr>
            <p:nvPr/>
          </p:nvSpPr>
          <p:spPr bwMode="auto">
            <a:xfrm>
              <a:off x="7797380" y="2098110"/>
              <a:ext cx="973086" cy="30777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SzTx/>
                <a:buFontTx/>
                <a:buNone/>
              </a:pPr>
              <a:r>
                <a:rPr kumimoji="0" lang="zh-CN" altLang="en-US" sz="1400">
                  <a:solidFill>
                    <a:schemeClr val="tx1"/>
                  </a:solidFill>
                  <a:latin typeface="微软雅黑" panose="020B0503020204020204" pitchFamily="34" charset="-122"/>
                  <a:ea typeface="微软雅黑" panose="020B0503020204020204" pitchFamily="34" charset="-122"/>
                </a:rPr>
                <a:t>常温常压</a:t>
              </a:r>
            </a:p>
          </p:txBody>
        </p:sp>
        <p:sp>
          <p:nvSpPr>
            <p:cNvPr id="75" name="右箭头 74"/>
            <p:cNvSpPr/>
            <p:nvPr/>
          </p:nvSpPr>
          <p:spPr>
            <a:xfrm>
              <a:off x="7397584" y="2152845"/>
              <a:ext cx="268279" cy="19208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76" name="文本框 145"/>
            <p:cNvSpPr txBox="1">
              <a:spLocks noChangeArrowheads="1"/>
            </p:cNvSpPr>
            <p:nvPr/>
          </p:nvSpPr>
          <p:spPr bwMode="auto">
            <a:xfrm>
              <a:off x="7290416" y="1777811"/>
              <a:ext cx="6790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200">
                  <a:solidFill>
                    <a:schemeClr val="tx1"/>
                  </a:solidFill>
                  <a:latin typeface="微软雅黑" panose="020B0503020204020204" pitchFamily="34" charset="-122"/>
                  <a:ea typeface="微软雅黑" panose="020B0503020204020204" pitchFamily="34" charset="-122"/>
                </a:rPr>
                <a:t>膨胀</a:t>
              </a:r>
            </a:p>
          </p:txBody>
        </p:sp>
      </p:grpSp>
      <p:sp>
        <p:nvSpPr>
          <p:cNvPr id="77" name="文本框 76"/>
          <p:cNvSpPr txBox="1"/>
          <p:nvPr/>
        </p:nvSpPr>
        <p:spPr>
          <a:xfrm>
            <a:off x="3225172" y="5665894"/>
            <a:ext cx="4533900" cy="369888"/>
          </a:xfrm>
          <a:prstGeom prst="rect">
            <a:avLst/>
          </a:prstGeom>
          <a:noFill/>
        </p:spPr>
        <p:txBody>
          <a:bodyPr>
            <a:spAutoFit/>
          </a:bodyPr>
          <a:lstStyle/>
          <a:p>
            <a:pPr eaLnBrk="1" fontAlgn="auto" hangingPunct="1">
              <a:spcBef>
                <a:spcPts val="0"/>
              </a:spcBef>
              <a:spcAft>
                <a:spcPts val="0"/>
              </a:spcAft>
              <a:defRPr/>
            </a:pPr>
            <a:r>
              <a:rPr lang="zh-CN" altLang="en-US" sz="1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天然的多能三联供系统，综合效率高</a:t>
            </a:r>
          </a:p>
        </p:txBody>
      </p:sp>
      <p:sp>
        <p:nvSpPr>
          <p:cNvPr id="78" name="文本框 148"/>
          <p:cNvSpPr txBox="1">
            <a:spLocks noChangeArrowheads="1"/>
          </p:cNvSpPr>
          <p:nvPr/>
        </p:nvSpPr>
        <p:spPr bwMode="auto">
          <a:xfrm>
            <a:off x="3308350" y="2143573"/>
            <a:ext cx="2387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r>
              <a:rPr kumimoji="0" lang="zh-CN" altLang="en-US" sz="1600">
                <a:solidFill>
                  <a:srgbClr val="FF0000"/>
                </a:solidFill>
                <a:latin typeface="微软雅黑" panose="020B0503020204020204" pitchFamily="34" charset="-122"/>
                <a:ea typeface="微软雅黑" panose="020B0503020204020204" pitchFamily="34" charset="-122"/>
              </a:rPr>
              <a:t>压缩介质状态变化过程</a:t>
            </a:r>
          </a:p>
        </p:txBody>
      </p:sp>
      <p:sp>
        <p:nvSpPr>
          <p:cNvPr id="79" name="灯片编号占位符 1"/>
          <p:cNvSpPr>
            <a:spLocks noGrp="1"/>
          </p:cNvSpPr>
          <p:nvPr>
            <p:ph type="sldNum" sz="quarter" idx="12"/>
          </p:nvPr>
        </p:nvSpPr>
        <p:spPr>
          <a:xfrm>
            <a:off x="7235825" y="5642423"/>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lr>
                <a:schemeClr val="bg1"/>
              </a:buClr>
              <a:buSzPct val="75000"/>
              <a:buFont typeface="Wingdings" panose="05000000000000000000" pitchFamily="2" charset="2"/>
              <a:buChar char="n"/>
              <a:defRPr kumimoji="1" sz="2400" b="1">
                <a:solidFill>
                  <a:schemeClr val="bg2"/>
                </a:solidFill>
                <a:latin typeface="华文细黑" panose="02010600040101010101" pitchFamily="2" charset="-122"/>
                <a:ea typeface="华文细黑" panose="02010600040101010101" pitchFamily="2" charset="-122"/>
              </a:defRPr>
            </a:lvl1pPr>
            <a:lvl2pPr marL="742950" indent="-285750">
              <a:spcBef>
                <a:spcPct val="20000"/>
              </a:spcBef>
              <a:spcAft>
                <a:spcPct val="20000"/>
              </a:spcAft>
              <a:buClr>
                <a:srgbClr val="669900"/>
              </a:buClr>
              <a:buSzPct val="60000"/>
              <a:buFont typeface="Wingdings" panose="05000000000000000000" pitchFamily="2" charset="2"/>
              <a:buChar char="u"/>
              <a:defRPr kumimoji="1" sz="2000" b="1">
                <a:solidFill>
                  <a:schemeClr val="bg2"/>
                </a:solidFill>
                <a:latin typeface="华文细黑" panose="02010600040101010101" pitchFamily="2" charset="-122"/>
                <a:ea typeface="华文细黑" panose="02010600040101010101" pitchFamily="2" charset="-122"/>
              </a:defRPr>
            </a:lvl2pPr>
            <a:lvl3pPr marL="1143000" indent="-228600">
              <a:spcBef>
                <a:spcPct val="20000"/>
              </a:spcBef>
              <a:spcAft>
                <a:spcPct val="20000"/>
              </a:spcAft>
              <a:buClr>
                <a:srgbClr val="003366"/>
              </a:buClr>
              <a:buSzPct val="60000"/>
              <a:buFont typeface="Wingdings" panose="05000000000000000000" pitchFamily="2" charset="2"/>
              <a:buChar char="p"/>
              <a:defRPr kumimoji="1" sz="2000" b="1">
                <a:solidFill>
                  <a:srgbClr val="3333CC"/>
                </a:solidFill>
                <a:latin typeface="华文细黑" panose="02010600040101010101" pitchFamily="2" charset="-122"/>
                <a:ea typeface="华文细黑" panose="02010600040101010101" pitchFamily="2" charset="-122"/>
              </a:defRPr>
            </a:lvl3pPr>
            <a:lvl4pPr marL="16002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Char char="–"/>
              <a:defRPr kumimoji="1" sz="2400">
                <a:solidFill>
                  <a:schemeClr val="tx1"/>
                </a:solidFill>
                <a:latin typeface="Arial" panose="020B0604020202020204" pitchFamily="34" charset="0"/>
                <a:ea typeface="宋体" panose="02010600030101010101" pitchFamily="2" charset="-122"/>
              </a:defRPr>
            </a:lvl9pPr>
          </a:lstStyle>
          <a:p>
            <a:pPr>
              <a:spcBef>
                <a:spcPct val="0"/>
              </a:spcBef>
              <a:spcAft>
                <a:spcPct val="0"/>
              </a:spcAft>
              <a:buClrTx/>
              <a:buSzTx/>
              <a:buFontTx/>
              <a:buNone/>
            </a:pPr>
            <a:fld id="{78C407DE-CE0D-4EF0-A1A3-7011F532488D}" type="slidenum">
              <a:rPr kumimoji="0" lang="en-US" altLang="zh-CN" sz="1800" b="0" smtClean="0">
                <a:latin typeface="Arial" panose="020B0604020202020204" pitchFamily="34" charset="0"/>
                <a:ea typeface="黑体" panose="02010609060101010101" pitchFamily="49" charset="-122"/>
              </a:rPr>
              <a:pPr>
                <a:spcBef>
                  <a:spcPct val="0"/>
                </a:spcBef>
                <a:spcAft>
                  <a:spcPct val="0"/>
                </a:spcAft>
                <a:buClrTx/>
                <a:buSzTx/>
                <a:buFontTx/>
                <a:buNone/>
              </a:pPr>
              <a:t>9</a:t>
            </a:fld>
            <a:r>
              <a:rPr kumimoji="0" lang="en-US" altLang="zh-CN" sz="1800" b="0">
                <a:latin typeface="Arial" panose="020B0604020202020204" pitchFamily="34" charset="0"/>
                <a:ea typeface="黑体" panose="02010609060101010101" pitchFamily="49" charset="-122"/>
              </a:rPr>
              <a:t>/78</a:t>
            </a:r>
          </a:p>
        </p:txBody>
      </p:sp>
      <p:sp>
        <p:nvSpPr>
          <p:cNvPr id="3" name="椭圆 2"/>
          <p:cNvSpPr/>
          <p:nvPr/>
        </p:nvSpPr>
        <p:spPr>
          <a:xfrm>
            <a:off x="1857862" y="2738664"/>
            <a:ext cx="1799161" cy="543235"/>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945753" y="2481711"/>
            <a:ext cx="2175776" cy="46243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826315" y="2819058"/>
            <a:ext cx="2060575" cy="369332"/>
          </a:xfrm>
          <a:prstGeom prst="rect">
            <a:avLst/>
          </a:prstGeom>
          <a:noFill/>
        </p:spPr>
        <p:txBody>
          <a:bodyPr wrap="square" rtlCol="0">
            <a:spAutoFit/>
          </a:bodyPr>
          <a:lstStyle/>
          <a:p>
            <a:r>
              <a:rPr lang="zh-CN" altLang="en-US" dirty="0">
                <a:solidFill>
                  <a:srgbClr val="FF0000"/>
                </a:solidFill>
              </a:rPr>
              <a:t>储热</a:t>
            </a:r>
            <a:r>
              <a:rPr lang="en-US" altLang="zh-CN" dirty="0">
                <a:solidFill>
                  <a:srgbClr val="FF0000"/>
                </a:solidFill>
              </a:rPr>
              <a:t>+</a:t>
            </a:r>
            <a:r>
              <a:rPr lang="zh-CN" altLang="en-US" dirty="0">
                <a:solidFill>
                  <a:srgbClr val="FF0000"/>
                </a:solidFill>
              </a:rPr>
              <a:t>电辅助加热</a:t>
            </a:r>
          </a:p>
        </p:txBody>
      </p:sp>
      <p:sp>
        <p:nvSpPr>
          <p:cNvPr id="81" name="文本框 80"/>
          <p:cNvSpPr txBox="1"/>
          <p:nvPr/>
        </p:nvSpPr>
        <p:spPr>
          <a:xfrm>
            <a:off x="5125553" y="2539800"/>
            <a:ext cx="2060575" cy="369332"/>
          </a:xfrm>
          <a:prstGeom prst="rect">
            <a:avLst/>
          </a:prstGeom>
          <a:noFill/>
        </p:spPr>
        <p:txBody>
          <a:bodyPr wrap="square" rtlCol="0">
            <a:spAutoFit/>
          </a:bodyPr>
          <a:lstStyle/>
          <a:p>
            <a:r>
              <a:rPr lang="zh-CN" altLang="en-US" dirty="0">
                <a:solidFill>
                  <a:srgbClr val="FF0000"/>
                </a:solidFill>
              </a:rPr>
              <a:t>光热辅助单元等</a:t>
            </a:r>
          </a:p>
        </p:txBody>
      </p:sp>
      <p:sp>
        <p:nvSpPr>
          <p:cNvPr id="84" name="Rectangle 2"/>
          <p:cNvSpPr txBox="1">
            <a:spLocks noChangeArrowheads="1"/>
          </p:cNvSpPr>
          <p:nvPr/>
        </p:nvSpPr>
        <p:spPr bwMode="auto">
          <a:xfrm>
            <a:off x="422556" y="-166260"/>
            <a:ext cx="7772400" cy="11430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kumimoji="1" sz="3600" b="1">
                <a:solidFill>
                  <a:schemeClr val="tx1"/>
                </a:solidFill>
                <a:effectLst/>
                <a:latin typeface="微软雅黑" pitchFamily="34" charset="-122"/>
                <a:ea typeface="微软雅黑"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kern="0" dirty="0">
                <a:solidFill>
                  <a:sysClr val="window" lastClr="FFFFFF"/>
                </a:solidFill>
              </a:rPr>
              <a:t>一</a:t>
            </a:r>
            <a:r>
              <a:rPr kumimoji="1"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j-cs"/>
              </a:rPr>
              <a:t>、课题背景与立项依据</a:t>
            </a:r>
          </a:p>
        </p:txBody>
      </p:sp>
      <p:sp>
        <p:nvSpPr>
          <p:cNvPr id="85" name="矩形 1"/>
          <p:cNvSpPr>
            <a:spLocks noChangeArrowheads="1"/>
          </p:cNvSpPr>
          <p:nvPr/>
        </p:nvSpPr>
        <p:spPr bwMode="auto">
          <a:xfrm>
            <a:off x="422556" y="822759"/>
            <a:ext cx="8229600" cy="553998"/>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en-US" altLang="zh-CN" sz="2400" b="1" dirty="0">
                <a:solidFill>
                  <a:srgbClr val="002060"/>
                </a:solidFill>
                <a:latin typeface="微软雅黑" pitchFamily="34" charset="-122"/>
                <a:ea typeface="微软雅黑" pitchFamily="34" charset="-122"/>
              </a:rPr>
              <a:t>AA-CAES </a:t>
            </a:r>
            <a:r>
              <a:rPr kumimoji="0" lang="zh-CN" altLang="en-US" sz="2400" b="1" dirty="0">
                <a:solidFill>
                  <a:srgbClr val="002060"/>
                </a:solidFill>
                <a:latin typeface="微软雅黑" pitchFamily="34" charset="-122"/>
                <a:ea typeface="微软雅黑" pitchFamily="34" charset="-122"/>
              </a:rPr>
              <a:t>具有优异的多能联储联供和扩展能力</a:t>
            </a:r>
            <a:endParaRPr kumimoji="0" lang="en-US" altLang="zh-CN" sz="2400" b="1" dirty="0">
              <a:solidFill>
                <a:srgbClr val="00206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2661825621"/>
      </p:ext>
    </p:extLst>
  </p:cSld>
  <p:clrMapOvr>
    <a:masterClrMapping/>
  </p:clrMapOvr>
  <mc:AlternateContent xmlns:mc="http://schemas.openxmlformats.org/markup-compatibility/2006" xmlns:p14="http://schemas.microsoft.com/office/powerpoint/2010/main">
    <mc:Choice Requires="p14">
      <p:transition p14:dur="200" advClick="0" advTm="39894">
        <p:fade/>
      </p:transition>
    </mc:Choice>
    <mc:Fallback xmlns="">
      <p:transition advClick="0" advTm="398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animBg="1"/>
      <p:bldP spid="4" grpId="0"/>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5|13.7|55.8"/>
</p:tagLst>
</file>

<file path=ppt/tags/tag10.xml><?xml version="1.0" encoding="utf-8"?>
<p:tagLst xmlns:a="http://schemas.openxmlformats.org/drawingml/2006/main" xmlns:r="http://schemas.openxmlformats.org/officeDocument/2006/relationships" xmlns:p="http://schemas.openxmlformats.org/presentationml/2006/main">
  <p:tag name="TIMING" val="|31.5"/>
</p:tagLst>
</file>

<file path=ppt/tags/tag11.xml><?xml version="1.0" encoding="utf-8"?>
<p:tagLst xmlns:a="http://schemas.openxmlformats.org/drawingml/2006/main" xmlns:r="http://schemas.openxmlformats.org/officeDocument/2006/relationships" xmlns:p="http://schemas.openxmlformats.org/presentationml/2006/main">
  <p:tag name="TIMING" val="|0.2|0.4|0.4"/>
</p:tagLst>
</file>

<file path=ppt/tags/tag12.xml><?xml version="1.0" encoding="utf-8"?>
<p:tagLst xmlns:a="http://schemas.openxmlformats.org/drawingml/2006/main" xmlns:r="http://schemas.openxmlformats.org/officeDocument/2006/relationships" xmlns:p="http://schemas.openxmlformats.org/presentationml/2006/main">
  <p:tag name="TIMING" val="|9.4"/>
</p:tagLst>
</file>

<file path=ppt/tags/tag13.xml><?xml version="1.0" encoding="utf-8"?>
<p:tagLst xmlns:a="http://schemas.openxmlformats.org/drawingml/2006/main" xmlns:r="http://schemas.openxmlformats.org/officeDocument/2006/relationships" xmlns:p="http://schemas.openxmlformats.org/presentationml/2006/main">
  <p:tag name="TIMING" val="|7.4|17.3"/>
</p:tagLst>
</file>

<file path=ppt/tags/tag14.xml><?xml version="1.0" encoding="utf-8"?>
<p:tagLst xmlns:a="http://schemas.openxmlformats.org/drawingml/2006/main" xmlns:r="http://schemas.openxmlformats.org/officeDocument/2006/relationships" xmlns:p="http://schemas.openxmlformats.org/presentationml/2006/main">
  <p:tag name="TIMING" val="|6.2|33.9"/>
</p:tagLst>
</file>

<file path=ppt/tags/tag15.xml><?xml version="1.0" encoding="utf-8"?>
<p:tagLst xmlns:a="http://schemas.openxmlformats.org/drawingml/2006/main" xmlns:r="http://schemas.openxmlformats.org/officeDocument/2006/relationships" xmlns:p="http://schemas.openxmlformats.org/presentationml/2006/main">
  <p:tag name="TIMING" val="|37.1|8.9|0.6|0.8|0.7"/>
</p:tagLst>
</file>

<file path=ppt/tags/tag16.xml><?xml version="1.0" encoding="utf-8"?>
<p:tagLst xmlns:a="http://schemas.openxmlformats.org/drawingml/2006/main" xmlns:r="http://schemas.openxmlformats.org/officeDocument/2006/relationships" xmlns:p="http://schemas.openxmlformats.org/presentationml/2006/main">
  <p:tag name="TIMING" val="|1.6|0.3|0.4|0.3|0.4"/>
</p:tagLst>
</file>

<file path=ppt/tags/tag17.xml><?xml version="1.0" encoding="utf-8"?>
<p:tagLst xmlns:a="http://schemas.openxmlformats.org/drawingml/2006/main" xmlns:r="http://schemas.openxmlformats.org/officeDocument/2006/relationships" xmlns:p="http://schemas.openxmlformats.org/presentationml/2006/main">
  <p:tag name="TIMING" val="|9.7|8|8|4.8|0|7.8|14.5"/>
</p:tagLst>
</file>

<file path=ppt/tags/tag18.xml><?xml version="1.0" encoding="utf-8"?>
<p:tagLst xmlns:a="http://schemas.openxmlformats.org/drawingml/2006/main" xmlns:r="http://schemas.openxmlformats.org/officeDocument/2006/relationships" xmlns:p="http://schemas.openxmlformats.org/presentationml/2006/main">
  <p:tag name="TIMING" val="|0.3|0.3"/>
</p:tagLst>
</file>

<file path=ppt/tags/tag19.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0.6|0.5"/>
</p:tagLst>
</file>

<file path=ppt/tags/tag20.xml><?xml version="1.0" encoding="utf-8"?>
<p:tagLst xmlns:a="http://schemas.openxmlformats.org/drawingml/2006/main" xmlns:r="http://schemas.openxmlformats.org/officeDocument/2006/relationships" xmlns:p="http://schemas.openxmlformats.org/presentationml/2006/main">
  <p:tag name="TIMING" val="|1.7"/>
</p:tagLst>
</file>

<file path=ppt/tags/tag21.xml><?xml version="1.0" encoding="utf-8"?>
<p:tagLst xmlns:a="http://schemas.openxmlformats.org/drawingml/2006/main" xmlns:r="http://schemas.openxmlformats.org/officeDocument/2006/relationships" xmlns:p="http://schemas.openxmlformats.org/presentationml/2006/main">
  <p:tag name="TIMING" val="|23|3.7|9.4"/>
</p:tagLst>
</file>

<file path=ppt/tags/tag22.xml><?xml version="1.0" encoding="utf-8"?>
<p:tagLst xmlns:a="http://schemas.openxmlformats.org/drawingml/2006/main" xmlns:r="http://schemas.openxmlformats.org/officeDocument/2006/relationships" xmlns:p="http://schemas.openxmlformats.org/presentationml/2006/main">
  <p:tag name="TIMING" val="|13.5|5.6|3.6|3.6|16.2|1.5|1.2|5.3"/>
</p:tagLst>
</file>

<file path=ppt/tags/tag3.xml><?xml version="1.0" encoding="utf-8"?>
<p:tagLst xmlns:a="http://schemas.openxmlformats.org/drawingml/2006/main" xmlns:r="http://schemas.openxmlformats.org/officeDocument/2006/relationships" xmlns:p="http://schemas.openxmlformats.org/presentationml/2006/main">
  <p:tag name="TIMING" val="|35.6|7.3|4.5|4.8|5.8|9|8.6"/>
</p:tagLst>
</file>

<file path=ppt/tags/tag4.xml><?xml version="1.0" encoding="utf-8"?>
<p:tagLst xmlns:a="http://schemas.openxmlformats.org/drawingml/2006/main" xmlns:r="http://schemas.openxmlformats.org/officeDocument/2006/relationships" xmlns:p="http://schemas.openxmlformats.org/presentationml/2006/main">
  <p:tag name="TIMING" val="|12.2|7.9"/>
</p:tagLst>
</file>

<file path=ppt/tags/tag5.xml><?xml version="1.0" encoding="utf-8"?>
<p:tagLst xmlns:a="http://schemas.openxmlformats.org/drawingml/2006/main" xmlns:r="http://schemas.openxmlformats.org/officeDocument/2006/relationships" xmlns:p="http://schemas.openxmlformats.org/presentationml/2006/main">
  <p:tag name="TIMING" val="|32.8|10.9"/>
</p:tagLst>
</file>

<file path=ppt/tags/tag6.xml><?xml version="1.0" encoding="utf-8"?>
<p:tagLst xmlns:a="http://schemas.openxmlformats.org/drawingml/2006/main" xmlns:r="http://schemas.openxmlformats.org/officeDocument/2006/relationships" xmlns:p="http://schemas.openxmlformats.org/presentationml/2006/main">
  <p:tag name="TIMING" val="|15.1"/>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ags/tag8.xml><?xml version="1.0" encoding="utf-8"?>
<p:tagLst xmlns:a="http://schemas.openxmlformats.org/drawingml/2006/main" xmlns:r="http://schemas.openxmlformats.org/officeDocument/2006/relationships" xmlns:p="http://schemas.openxmlformats.org/presentationml/2006/main">
  <p:tag name="TIMING" val="|24.1"/>
</p:tagLst>
</file>

<file path=ppt/tags/tag9.xml><?xml version="1.0" encoding="utf-8"?>
<p:tagLst xmlns:a="http://schemas.openxmlformats.org/drawingml/2006/main" xmlns:r="http://schemas.openxmlformats.org/officeDocument/2006/relationships" xmlns:p="http://schemas.openxmlformats.org/presentationml/2006/main">
  <p:tag name="TIMING" val="|19.4"/>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aring">
  <a:themeElements>
    <a:clrScheme name="自定义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Soaring">
  <a:themeElements>
    <a:clrScheme name="自定义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Soaring">
  <a:themeElements>
    <a:clrScheme name="自定义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Soaring">
  <a:themeElements>
    <a:clrScheme name="自定义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zh-CN" altLang="en-US" sz="2400" b="1" i="0" u="none" strike="noStrike" cap="none" normalizeH="0" baseline="0" smtClean="0">
            <a:ln>
              <a:noFill/>
            </a:ln>
            <a:solidFill>
              <a:srgbClr val="FFFF66"/>
            </a:solidFill>
            <a:effectLst/>
            <a:latin typeface="Garamond" panose="02020404030301010803"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722072-AD1A-478C-BBC8-5E484846806D}">
  <we:reference id="wa104379989" version="1.0.0.0" store="zh-CN" storeType="OMEX"/>
  <we:alternateReferences>
    <we:reference id="wa104379989" version="1.0.0.0" store="wa10437998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7107</TotalTime>
  <Words>8056</Words>
  <Application>Microsoft Office PowerPoint</Application>
  <PresentationFormat>On-screen Show (4:3)</PresentationFormat>
  <Paragraphs>548</Paragraphs>
  <Slides>47</Slides>
  <Notes>44</Notes>
  <HiddenSlides>0</HiddenSlides>
  <MMClips>0</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2</vt:i4>
      </vt:variant>
      <vt:variant>
        <vt:lpstr>Slide Titles</vt:lpstr>
      </vt:variant>
      <vt:variant>
        <vt:i4>47</vt:i4>
      </vt:variant>
    </vt:vector>
  </HeadingPairs>
  <TitlesOfParts>
    <vt:vector size="68" baseType="lpstr">
      <vt:lpstr>Yahei Mono</vt:lpstr>
      <vt:lpstr>ヒラギノ角ゴ Pro W3</vt:lpstr>
      <vt:lpstr>仿宋</vt:lpstr>
      <vt:lpstr>黑体</vt:lpstr>
      <vt:lpstr>宋体</vt:lpstr>
      <vt:lpstr>微软雅黑</vt:lpstr>
      <vt:lpstr>Arial</vt:lpstr>
      <vt:lpstr>Arial Black</vt:lpstr>
      <vt:lpstr>Calibri</vt:lpstr>
      <vt:lpstr>Garamond</vt:lpstr>
      <vt:lpstr>Times New Roman</vt:lpstr>
      <vt:lpstr>Wingdings</vt:lpstr>
      <vt:lpstr>1_Office 主题</vt:lpstr>
      <vt:lpstr>Soaring</vt:lpstr>
      <vt:lpstr>2_Soaring</vt:lpstr>
      <vt:lpstr>4_Soaring</vt:lpstr>
      <vt:lpstr>5_Soaring</vt:lpstr>
      <vt:lpstr>2_Office 主题</vt:lpstr>
      <vt:lpstr>Office 主题</vt:lpstr>
      <vt:lpstr>Visio</vt:lpstr>
      <vt:lpstr>Equation</vt:lpstr>
      <vt:lpstr>PowerPoint Presentation</vt:lpstr>
      <vt:lpstr>汇报提纲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汇报提纲</vt:lpstr>
      <vt:lpstr>二、研究现状与发展动态</vt:lpstr>
      <vt:lpstr>二、研究现状与发展动态</vt:lpstr>
      <vt:lpstr>  2.1.1 CAES 功能转换机理及动态模型</vt:lpstr>
      <vt:lpstr>  2.1.1 CAES 功能转换机理及动态模型</vt:lpstr>
      <vt:lpstr>  2.1.1 CAES 功能转换机理及动态模型</vt:lpstr>
      <vt:lpstr>PowerPoint Presentation</vt:lpstr>
      <vt:lpstr>二、研究现状与发展动态</vt:lpstr>
      <vt:lpstr>  2.2.1 CAES单能流交易运行规划技术</vt:lpstr>
      <vt:lpstr>  2.2.2 CAES 多能流交易运行规划技术</vt:lpstr>
      <vt:lpstr>  2.2.2 CAES多能流交易运行规划技术</vt:lpstr>
      <vt:lpstr>二、研究内容与发展动态</vt:lpstr>
      <vt:lpstr>  2.3.1 CAES 单能流交易竞价策略</vt:lpstr>
      <vt:lpstr>PowerPoint Presentation</vt:lpstr>
      <vt:lpstr>二、研究现状与发展动态</vt:lpstr>
      <vt:lpstr>PowerPoint Presentation</vt:lpstr>
      <vt:lpstr>  2.4.2 Energy Hub 理论</vt:lpstr>
      <vt:lpstr>PowerPoint Presentation</vt:lpstr>
      <vt:lpstr>汇报提纲</vt:lpstr>
      <vt:lpstr>三、研究内容与研究方案</vt:lpstr>
      <vt:lpstr>PowerPoint Presentation</vt:lpstr>
      <vt:lpstr>  3.1.1 宽工况下组件功能转换及全动态模型</vt:lpstr>
      <vt:lpstr>PowerPoint Presentation</vt:lpstr>
      <vt:lpstr>PowerPoint Presentation</vt:lpstr>
      <vt:lpstr>三、研究内容与研究方案</vt:lpstr>
      <vt:lpstr>PowerPoint Presentation</vt:lpstr>
      <vt:lpstr>PowerPoint Presentation</vt:lpstr>
      <vt:lpstr>三、研究内容与研究方案</vt:lpstr>
      <vt:lpstr>PowerPoint Presentation</vt:lpstr>
      <vt:lpstr>PowerPoint Presentation</vt:lpstr>
      <vt:lpstr>三、研究内容与研究方案</vt:lpstr>
      <vt:lpstr>PowerPoint Presentation</vt:lpstr>
      <vt:lpstr>PowerPoint Presentation</vt:lpstr>
      <vt:lpstr>三、研究内容与研究方案</vt:lpstr>
      <vt:lpstr>汇报提纲</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创新点四   高比例光伏协同自律调控技术</dc:title>
  <dc:creator>Cheng Wang</dc:creator>
  <cp:lastModifiedBy>Li Rui</cp:lastModifiedBy>
  <cp:revision>812</cp:revision>
  <cp:lastPrinted>2017-06-04T03:55:22Z</cp:lastPrinted>
  <dcterms:created xsi:type="dcterms:W3CDTF">2017-05-28T04:17:05Z</dcterms:created>
  <dcterms:modified xsi:type="dcterms:W3CDTF">2019-06-05T11:01:23Z</dcterms:modified>
</cp:coreProperties>
</file>